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11" r:id="rId3"/>
    <p:sldId id="285" r:id="rId4"/>
    <p:sldId id="260" r:id="rId5"/>
    <p:sldId id="314" r:id="rId6"/>
    <p:sldId id="291" r:id="rId7"/>
    <p:sldId id="292" r:id="rId8"/>
    <p:sldId id="263" r:id="rId9"/>
    <p:sldId id="266" r:id="rId10"/>
    <p:sldId id="267" r:id="rId11"/>
    <p:sldId id="270" r:id="rId12"/>
    <p:sldId id="293" r:id="rId13"/>
    <p:sldId id="272" r:id="rId14"/>
    <p:sldId id="421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80" r:id="rId25"/>
    <p:sldId id="481" r:id="rId26"/>
    <p:sldId id="479" r:id="rId27"/>
    <p:sldId id="482" r:id="rId28"/>
    <p:sldId id="483" r:id="rId29"/>
    <p:sldId id="484" r:id="rId30"/>
    <p:sldId id="487" r:id="rId31"/>
    <p:sldId id="486" r:id="rId32"/>
    <p:sldId id="485" r:id="rId33"/>
    <p:sldId id="490" r:id="rId34"/>
    <p:sldId id="489" r:id="rId35"/>
    <p:sldId id="488" r:id="rId36"/>
    <p:sldId id="491" r:id="rId37"/>
    <p:sldId id="356" r:id="rId38"/>
    <p:sldId id="468" r:id="rId39"/>
    <p:sldId id="367" r:id="rId40"/>
    <p:sldId id="310" r:id="rId41"/>
    <p:sldId id="309" r:id="rId42"/>
    <p:sldId id="419" r:id="rId43"/>
    <p:sldId id="429" r:id="rId44"/>
    <p:sldId id="432" r:id="rId45"/>
    <p:sldId id="433" r:id="rId46"/>
    <p:sldId id="436" r:id="rId47"/>
    <p:sldId id="460" r:id="rId48"/>
    <p:sldId id="434" r:id="rId49"/>
    <p:sldId id="437" r:id="rId50"/>
    <p:sldId id="430" r:id="rId51"/>
    <p:sldId id="438" r:id="rId52"/>
    <p:sldId id="492" r:id="rId53"/>
    <p:sldId id="440" r:id="rId54"/>
    <p:sldId id="443" r:id="rId55"/>
    <p:sldId id="461" r:id="rId56"/>
    <p:sldId id="282" r:id="rId57"/>
  </p:sldIdLst>
  <p:sldSz cx="9144000" cy="6858000" type="screen4x3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ystyna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0FF1D6"/>
    <a:srgbClr val="2DF332"/>
    <a:srgbClr val="FFD85D"/>
    <a:srgbClr val="C823E9"/>
    <a:srgbClr val="FC1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6512" autoAdjust="0"/>
  </p:normalViewPr>
  <p:slideViewPr>
    <p:cSldViewPr>
      <p:cViewPr varScale="1">
        <p:scale>
          <a:sx n="111" d="100"/>
          <a:sy n="111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2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847FC710-486B-4923-9020-8A2B1AF14AAB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8F922011-500E-43E9-BA4B-FA04FE34A5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31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05.05.2026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wowek.com.pl/" TargetMode="External"/><Relationship Id="rId2" Type="http://schemas.openxmlformats.org/officeDocument/2006/relationships/hyperlink" Target="mailto:urzad@lwowek.com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92288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Arial Black" pitchFamily="34" charset="0"/>
              </a:rPr>
              <a:t>SPRAWOZDANIE Z WYKONANIA BUDŻETU GMINY LWÓWEK ORAZ SPRAWOZDANIE FINANSOWE ZA 2025 ROK</a:t>
            </a:r>
            <a:endParaRPr lang="pl-PL" sz="3200" dirty="0">
              <a:latin typeface="Arial Black" pitchFamily="34" charset="0"/>
            </a:endParaRPr>
          </a:p>
        </p:txBody>
      </p:sp>
      <p:pic>
        <p:nvPicPr>
          <p:cNvPr id="4" name="Obraz 3" descr="Herb_Lwów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140968"/>
            <a:ext cx="1825749" cy="2203863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147765"/>
              </p:ext>
            </p:extLst>
          </p:nvPr>
        </p:nvGraphicFramePr>
        <p:xfrm>
          <a:off x="125760" y="1480322"/>
          <a:ext cx="8892480" cy="495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05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Ochrona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zdrowia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537.103,58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171.366,96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98195780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3.330.970,82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3.219.634,56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96,66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Pozostałe zadania w zakresie polityki społecznej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193.467,40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186.747,40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82610526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Edukacyjna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opieka wychowawcza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107.620,00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102.112,80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7.408.297,98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7.330.676,69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komunalna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ochrona środowiska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4.987.067,02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4.385.549,17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i ochrona dziedzictwa narodowego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4.480.084,72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4.307.215,13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fizyczna i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sport</a:t>
                      </a: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3.006.080,90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2.888.190,65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18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94.393.975,43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86.179.670,90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91,30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35596" y="243733"/>
            <a:ext cx="8121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Black" pitchFamily="34" charset="0"/>
              </a:rPr>
              <a:t>    </a:t>
            </a:r>
            <a:r>
              <a:rPr lang="pl-PL" sz="36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2025 rok (c.d.)</a:t>
            </a:r>
            <a:endParaRPr lang="pl-PL" sz="33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643904"/>
              </p:ext>
            </p:extLst>
          </p:nvPr>
        </p:nvGraphicFramePr>
        <p:xfrm>
          <a:off x="107504" y="1772816"/>
          <a:ext cx="896550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03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DOTACJA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</a:t>
                      </a:r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PRZEDMIOTOWA</a:t>
                      </a:r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ZGM)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INWESTYCYJNA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ZGM)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982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PODMIOTOWA </a:t>
                      </a:r>
                      <a:b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 instytucji kultury)  w tym:</a:t>
                      </a:r>
                    </a:p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MGOK,</a:t>
                      </a:r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Biblioteka: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pl-PL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buFontTx/>
                        <a:buNone/>
                      </a:pPr>
                      <a:r>
                        <a:rPr lang="pl-PL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2.444.500,00</a:t>
                      </a:r>
                    </a:p>
                    <a:p>
                      <a:pPr algn="r">
                        <a:buFontTx/>
                        <a:buNone/>
                      </a:pPr>
                      <a:r>
                        <a:rPr lang="pl-PL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874.690,00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pl-PL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buFontTx/>
                        <a:buNone/>
                      </a:pPr>
                      <a:r>
                        <a:rPr lang="pl-PL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2.442.924,59</a:t>
                      </a:r>
                    </a:p>
                    <a:p>
                      <a:pPr algn="r">
                        <a:buFontTx/>
                        <a:buNone/>
                      </a:pPr>
                      <a:r>
                        <a:rPr lang="pl-PL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868.195,69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pl-PL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pl-PL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99,94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pl-PL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388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CELOWA </a:t>
                      </a: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przekazana innej gminie na zadania bieżące realizowane na podstawie porozumień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innymi j.s.t. (pobyt dzieci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przedszkolu w innej gminie)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119.756,85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Wykonanie wydatków – dotacje dla jednostek sektorów finansów publicznych przekazane </a:t>
            </a:r>
            <a:b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z budżetu gminy za 2025 rok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757691"/>
              </p:ext>
            </p:extLst>
          </p:nvPr>
        </p:nvGraphicFramePr>
        <p:xfrm>
          <a:off x="323528" y="1988841"/>
          <a:ext cx="8568954" cy="480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27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pl-PL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KOLONIE </a:t>
                      </a:r>
                      <a:b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WYPOCZYNEK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45.000,00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45.000,00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7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OCHRONA ZABYTKÓW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610.000,00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586.802,70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96,20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09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OSP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DOTACJE BIEŻĄCE</a:t>
                      </a:r>
                    </a:p>
                    <a:p>
                      <a:pPr algn="ctr"/>
                      <a:endParaRPr lang="pl-PL" sz="1600" b="1" baseline="0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OSP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DOTACJE INWESTYCYJNE</a:t>
                      </a:r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218.000,00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218.000,00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4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80.000,00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78.000,00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97,50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ROLNICTWO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ŁOWIECTWO – Spółka  „Czarna Woda”</a:t>
                      </a:r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17.000,00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17.000,00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903450"/>
                  </a:ext>
                </a:extLst>
              </a:tr>
              <a:tr h="77351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POZOSTAŁA DZIAŁALNOŚĆ</a:t>
                      </a:r>
                      <a:endParaRPr lang="pl-PL" sz="1600" b="1" baseline="0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30.000,00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22.128,00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73,76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9064" y="620688"/>
            <a:ext cx="84249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Wykonanie wydatków z tytułu dotacji dla stowarzyszeń i organizacji</a:t>
            </a:r>
            <a:b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pozarządowych z budżetu gminy </a:t>
            </a:r>
            <a:b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w 2025 roku</a:t>
            </a:r>
            <a:endParaRPr lang="pl-PL" sz="3200" cap="smal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32858"/>
              </p:ext>
            </p:extLst>
          </p:nvPr>
        </p:nvGraphicFramePr>
        <p:xfrm>
          <a:off x="467544" y="2780928"/>
          <a:ext cx="8219256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pl-PL" sz="2400" b="1" cap="small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Realizacja inwestycji w roku 2025 na kwotę ogólną 24.039.006,67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0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636887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drogi w miejscowości Zębowo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530.000,00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519.564,52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98,03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id="{EEE25BAC-3C04-2707-8F0B-DA13D7DEC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238952"/>
            <a:ext cx="3960440" cy="30486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A8D2587-1056-9B22-F7AA-792A1A1B0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79" y="3238952"/>
            <a:ext cx="4043444" cy="30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5325"/>
      </p:ext>
    </p:extLst>
  </p:cSld>
  <p:clrMapOvr>
    <a:masterClrMapping/>
  </p:clrMapOvr>
  <p:transition spd="med" advClick="0" advTm="0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97846-5E31-19A2-F670-E9607392B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2905E21D-F3B2-28E9-CD2F-09EE48B931D3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46071D3-8150-0175-9847-45C5DE6D4B35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89BF23B3-6CBC-EB21-A752-25C809DED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610998"/>
              </p:ext>
            </p:extLst>
          </p:nvPr>
        </p:nvGraphicFramePr>
        <p:xfrm>
          <a:off x="498376" y="1921752"/>
          <a:ext cx="8147247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sieci wodociągowej i kanalizacji sanitarnej wraz z kanalizacją deszczową i zbiornikami retencyjnymi w miejscowości Lwówek             i Józefowo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7.384.702,94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7.378.678,23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930EE4D3-2C29-CF3C-B4BC-440020D67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3897"/>
            <a:ext cx="2929213" cy="29292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5840BAE-02AA-E815-379D-B3B0BD138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5" y="3713897"/>
            <a:ext cx="4430849" cy="29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6127"/>
      </p:ext>
    </p:extLst>
  </p:cSld>
  <p:clrMapOvr>
    <a:masterClrMapping/>
  </p:clrMapOvr>
  <p:transition spd="med" advClick="0" advTm="0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72DB6-E1E5-B9DB-9F4E-67E52B8F0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D2334A26-0E35-A8CD-2E75-5A8FB8F16EFE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320CCAF-961A-65FB-7852-BF0B2380C936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836401B0-EC07-835E-90F5-1996AA823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449703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i rozbudowa oczyszczalni ścieków w Koninie, etap 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5.919.646,50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5.918.295,50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44B06D0B-AE1F-1E44-F1FD-3ED3DC70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0" y="3238951"/>
            <a:ext cx="3911185" cy="29472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6490B6-03D5-C013-4062-B50A8FAEE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96" y="3242813"/>
            <a:ext cx="3929607" cy="29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00097"/>
      </p:ext>
    </p:extLst>
  </p:cSld>
  <p:clrMapOvr>
    <a:masterClrMapping/>
  </p:clrMapOvr>
  <p:transition spd="med" advClick="0" advTm="0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5E09-C2FD-E910-38E3-D07FB24F7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89101F50-DF24-38E2-275E-9F6BBAFE786E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0430088-CB3F-D68D-DB3E-51DA4D6D2364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EB8DDDDE-10DD-FF89-9558-A7C971C7A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108633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Odbudowa i przebudowa stawu w Bródkach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235.843,00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235.843,00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4FC1C798-C01E-C789-18D2-DCBFDCDB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2" y="3252757"/>
            <a:ext cx="3936436" cy="29523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01CCF5F-A4B8-9FFF-DA97-7D1ADDB06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87" y="3252757"/>
            <a:ext cx="3936436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2823"/>
      </p:ext>
    </p:extLst>
  </p:cSld>
  <p:clrMapOvr>
    <a:masterClrMapping/>
  </p:clrMapOvr>
  <p:transition spd="med" advClick="0" advTm="0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0256F-E865-B749-DE6A-6A9BE7BEC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2E92B012-387F-2E35-AACD-077C488CA7F8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10098C5-0845-A7F8-E4EA-FC48B44B0AF6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8E92347F-B213-9F5C-2ACA-A69CDFA71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405659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Pięknieją Lwóweckie Wsie. Misja Brody. „HALI SPORTOWEJ NIE MAMY, LECZ SPORTY AKTYWNE UPRAWIAMY”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115.000,00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114.940,36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B3412E1C-9B09-5560-1A66-E12815A89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477548"/>
            <a:ext cx="3998485" cy="30477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D8104B1-3D06-ACF8-C57D-046E7EEDB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37" y="3477548"/>
            <a:ext cx="3998485" cy="30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5330"/>
      </p:ext>
    </p:extLst>
  </p:cSld>
  <p:clrMapOvr>
    <a:masterClrMapping/>
  </p:clrMapOvr>
  <p:transition spd="med" advClick="0" advTm="0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CAAAB-27BA-0F61-0235-CAE797E1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0C23E0D5-9337-A223-4C7B-2386BC229411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2B59011-4117-65D4-8DDF-9698EAD8AC9E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A6BE394E-E8CE-4477-E1EE-7C2EA42B1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601937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Pięknieją Lwóweckie Wsie. Misja Pakosław. „PLAC ZABAW ZMIENIAMY NA UŚMIECHY CZEKAMY”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117.000,00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116.886,90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E2F7FE07-9240-88C9-81B7-C9A4B5ABA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4" y="3429000"/>
            <a:ext cx="3936437" cy="295232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FB68E03-2BE6-5042-5ECE-17F9D4B6C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11" y="3429001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0832"/>
      </p:ext>
    </p:extLst>
  </p:cSld>
  <p:clrMapOvr>
    <a:masterClrMapping/>
  </p:clrMapOvr>
  <p:transition spd="med" advClick="0" advTm="0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630157"/>
              </p:ext>
            </p:extLst>
          </p:nvPr>
        </p:nvGraphicFramePr>
        <p:xfrm>
          <a:off x="251519" y="1481139"/>
          <a:ext cx="8568952" cy="420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38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</a:t>
                      </a:r>
                    </a:p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BIEŻĄCE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71.832.850,30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68.777.124,71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Black" pitchFamily="34" charset="0"/>
                          <a:cs typeface="Arial" pitchFamily="34" charset="0"/>
                        </a:rPr>
                        <a:t>95,75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MAJĄTKOWE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19.762.365,16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17.287.803,61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Arial Black" pitchFamily="34" charset="0"/>
                          <a:cs typeface="Arial" pitchFamily="34" charset="0"/>
                        </a:rPr>
                        <a:t>87,48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91.595.215,46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86.064.928,32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93,96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dochodów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     za 2025 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CEA9B-5885-3933-3637-4B8B3A1B0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371327A0-B926-8165-0404-2A0597982D9A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0D772AA-B4E4-7198-14C7-FB24492EFCA7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862F648C-08FB-6525-69EB-89EAEA6FF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9453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drogi gminnej Linie - Zębowo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509.494,41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370DE649-9618-6029-AAB3-FA5D45C1D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7" y="3235992"/>
            <a:ext cx="3994764" cy="300132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F1FF875-2B0D-C445-8E26-A8A998CE8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59" y="3235992"/>
            <a:ext cx="3994764" cy="30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53150"/>
      </p:ext>
    </p:extLst>
  </p:cSld>
  <p:clrMapOvr>
    <a:masterClrMapping/>
  </p:clrMapOvr>
  <p:transition spd="med" advClick="0" advTm="0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0C558-F1E0-A953-6D27-03B4EBA98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534DAF4E-DF41-818C-BFE1-49A0FE0D17DA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45123B4-175B-DA71-7EB1-DA83868277C9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C91AC1D0-BD28-81AD-9304-EC6BF2D9D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105315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drogi w Brodach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198.645,92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B29E8921-3DA9-A510-79BC-8CC6D83A2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" y="3140968"/>
            <a:ext cx="2686608" cy="358214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CC39E95-F48D-D68D-DBD2-20F9281D6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8844"/>
            <a:ext cx="4922741" cy="32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0413"/>
      </p:ext>
    </p:extLst>
  </p:cSld>
  <p:clrMapOvr>
    <a:masterClrMapping/>
  </p:clrMapOvr>
  <p:transition spd="med" advClick="0" advTm="0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D05A-9700-BFB8-8549-1829624F3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08266E7D-45AA-B254-29E8-7B656E447A74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1BE9648-6A3C-16EE-C5C1-920F34919304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851FEE32-3F99-0A60-DC53-E75E791A7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12677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drogi w Bródkach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189.753,88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94,88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7A4B23EE-C2FB-465E-2674-2626AF8A9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7" y="3237999"/>
            <a:ext cx="3999084" cy="29993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AC3D190-A449-62FB-07CB-6E31E967D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25" y="3237999"/>
            <a:ext cx="3999085" cy="29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0079"/>
      </p:ext>
    </p:extLst>
  </p:cSld>
  <p:clrMapOvr>
    <a:masterClrMapping/>
  </p:clrMapOvr>
  <p:transition spd="med" advClick="0" advTm="0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3846F-9237-32C7-4195-F44D92F4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DC0CB51D-69F2-AC1A-AF9D-84680C4EF3D8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A4D161-528E-E238-EAEE-786BFA8CD55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CF82DD23-5293-74AA-5C03-FE1CB9AB7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750607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ulicy dojazdowej do ul. Polnej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190.000,00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189.979,29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0917A2A4-6584-5AF8-F077-ED40517B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9633" y="3238952"/>
            <a:ext cx="3240360" cy="324036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90AA63-94C1-0EE3-A598-2EA3E0C1D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34272"/>
            <a:ext cx="2780927" cy="37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8426"/>
      </p:ext>
    </p:extLst>
  </p:cSld>
  <p:clrMapOvr>
    <a:masterClrMapping/>
  </p:clrMapOvr>
  <p:transition spd="med" advClick="0" advTm="0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8211E-A704-AA4E-EC5A-842E61518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BED1A4E4-2D2A-B085-708F-2F36741915D6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2A87BE-48EF-7199-08A6-09B37BC5D38C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55BA2B97-8393-D8FA-A093-A16513C27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609619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gminnej nr 383542P w miejscowości Konin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3.843.095,00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3.177.327,03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82,68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9350998A-524F-F9AD-C180-B847998FF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1" y="3071869"/>
            <a:ext cx="3654152" cy="365415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AC47FBF-62B4-130B-A9E2-255F70C93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9" y="3071869"/>
            <a:ext cx="3654152" cy="36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15272"/>
      </p:ext>
    </p:extLst>
  </p:cSld>
  <p:clrMapOvr>
    <a:masterClrMapping/>
  </p:clrMapOvr>
  <p:transition spd="med" advClick="0" advTm="0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8743-8A43-DB6E-FFC1-F75057AC8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BE39C25-F49C-7D02-ACD9-E2A695804604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DF80F14-B564-2B5A-5AB5-C49ED876067A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ADB824E9-2A28-D343-F0D5-3CB52F41F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431366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ul. </a:t>
                      </a:r>
                      <a:r>
                        <a:rPr lang="pl-PL" dirty="0" err="1">
                          <a:solidFill>
                            <a:srgbClr val="FFFF00"/>
                          </a:solidFill>
                        </a:rPr>
                        <a:t>Modrakowej</a:t>
                      </a:r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2.152.200,00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2.152.138,97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95764A18-7103-6717-F21F-E1E55384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6" y="3238952"/>
            <a:ext cx="4032448" cy="26920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DF07E19-3BA8-DA0E-BAD3-391589BA2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75" y="3238952"/>
            <a:ext cx="4032448" cy="26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25680"/>
      </p:ext>
    </p:extLst>
  </p:cSld>
  <p:clrMapOvr>
    <a:masterClrMapping/>
  </p:clrMapOvr>
  <p:transition spd="med" advClick="0" advTm="0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A463A-8389-49AF-623D-87ADF4EAC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F90DA490-D003-2850-A5C5-A737D8379919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E256F9E-DDD3-6907-E644-ABBE961D8E18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6B70969C-1F27-3B21-21AB-3C511E455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728354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Dotacja inwestycyjna na zakup samochodu osobowo-dostawczego oraz ciągnika dla ZGM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FA36FA98-EEA4-6F84-9E7B-A9C063997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25" y="3342014"/>
            <a:ext cx="3384648" cy="33846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2CE0D4D-8122-28BC-4D6C-E51B895B0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38" y="3342014"/>
            <a:ext cx="3384648" cy="33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3441"/>
      </p:ext>
    </p:extLst>
  </p:cSld>
  <p:clrMapOvr>
    <a:masterClrMapping/>
  </p:clrMapOvr>
  <p:transition spd="med" advClick="0" advTm="0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D56BA-D3B6-175F-592D-E574B039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E48AE071-FC8B-2869-1549-585D086B9C95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B757F53-CB36-4869-E12E-0D418AC3F7C8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82E9624C-4FDB-764A-5565-CDC1A42AF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788249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CYBERBEZPIECZNY URZĄD MIASTA I GMINY LWÓWEK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573.869,00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98.154,00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17,10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591467A4-365D-3889-3323-649C8A48B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55" y="3157361"/>
            <a:ext cx="4856088" cy="36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4311"/>
      </p:ext>
    </p:extLst>
  </p:cSld>
  <p:clrMapOvr>
    <a:masterClrMapping/>
  </p:clrMapOvr>
  <p:transition spd="med" advClick="0" advTm="0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7C9A3-C797-F645-37D6-44795BD9B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D5550759-32D8-2333-AFAA-E981A57161C0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1DD41AC-83DF-17FF-D9E6-C6E6EFDCFB6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A0B2FCAF-CBB0-9DB4-E260-CBD55CEBD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0713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Zakup przyczepki dla OSP Linie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E3939095-F44B-451A-0BC9-D4627764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10492"/>
            <a:ext cx="2545259" cy="34609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FD29C3A-0B37-C6AD-ED0A-D12CD6B42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47" y="3110491"/>
            <a:ext cx="4614633" cy="34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94229"/>
      </p:ext>
    </p:extLst>
  </p:cSld>
  <p:clrMapOvr>
    <a:masterClrMapping/>
  </p:clrMapOvr>
  <p:transition spd="med" advClick="0" advTm="0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E865B-B48E-A27A-3B10-49E7F333E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220B711A-D93C-C868-87F6-11D36E7518DD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39D7204-DBE1-6C16-7B39-6D53B47BB971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9960A2C7-0810-28ED-D4C4-72E2913C3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35709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„ZIELONA KLASA” – </a:t>
                      </a:r>
                      <a:r>
                        <a:rPr lang="pl-PL" dirty="0" err="1">
                          <a:solidFill>
                            <a:srgbClr val="FFFF00"/>
                          </a:solidFill>
                        </a:rPr>
                        <a:t>ZSPiP</a:t>
                      </a:r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 Zębowo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20.600,00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20.590,20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FF345CD4-5AA2-59BA-7472-FD3AD55E0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233824"/>
            <a:ext cx="3984104" cy="298807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DD8AE89-D135-E5FC-40B6-E89670C2C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22" y="3233824"/>
            <a:ext cx="3984104" cy="29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4762"/>
      </p:ext>
    </p:extLst>
  </p:cSld>
  <p:clrMapOvr>
    <a:masterClrMapping/>
  </p:clrMapOvr>
  <p:transition spd="med" advClick="0" advTm="0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solidFill>
                  <a:schemeClr val="bg1"/>
                </a:solidFill>
              </a:rPr>
              <a:t>        </a:t>
            </a: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Wykonanie dochodów budżetu</a:t>
            </a:r>
            <a:b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      za 2025 rok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36877"/>
              </p:ext>
            </p:extLst>
          </p:nvPr>
        </p:nvGraphicFramePr>
        <p:xfrm>
          <a:off x="297868" y="1007768"/>
          <a:ext cx="8568952" cy="583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Udziały w PIT i 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25.045.373,35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25.045.373,35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Podatek od nieruchomości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13.611.905,00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13.303.199,32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97,73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Podatek rolny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1.688.125,00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1.588.776,41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94,11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44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Podatek od środków transportowych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425.897,00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341.288,77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80,13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Opłata za śmieci wraz z odsetkami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3.515.500,00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3.286.789,43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93,49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Dotacje § 2010 i</a:t>
                      </a:r>
                      <a:r>
                        <a:rPr lang="pl-PL" sz="1400" b="1" baseline="0" dirty="0"/>
                        <a:t>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§ 2060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6.731.727,64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6.719.454,19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99,82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Dotacje § 2030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1.473.625,39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1.439.080,37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97,66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0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Subwencja ogólna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10.690.485,65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10.690.485,65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53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Pozyskane środki zewnętrzne inwestycyjne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18.578.163,17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16.822.165,39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90,55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Wpływy z dzierżaw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243.982,34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228.919,44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93,83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Środki</a:t>
                      </a:r>
                      <a:r>
                        <a:rPr lang="pl-PL" sz="1400" b="1" baseline="0" dirty="0"/>
                        <a:t> z Funduszu Pomocy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383.427,52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379.062,55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98,86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Środki UE bieżące</a:t>
                      </a:r>
                      <a:r>
                        <a:rPr lang="pl-PL" sz="1400" b="1" baseline="0" dirty="0"/>
                        <a:t> na realizację projektu 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3.441.395,28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1.993.248,33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57,92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Pozostałe dochody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5.765.608,12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4.227.085,12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73,32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06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91.595.215,46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86.064.928,32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93,96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5388"/>
            <a:ext cx="720081" cy="90872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2ADF-67DE-93B3-3A79-9752F8D63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3DC1B613-F06D-76C7-A127-A393AAC9A00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CB1CF88-F224-625C-9F48-44F763E7FB65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B2D76307-FC8D-E22A-AC73-F4C8DCD0D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971817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EKOLOGICZNA KLASA – SP Lwówek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5FAB91E0-DF09-A894-FD11-4B5DB25B5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7" y="3238952"/>
            <a:ext cx="3997813" cy="299836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1757FE-A6FA-774B-9F65-7A12A390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09" y="3238952"/>
            <a:ext cx="3997813" cy="29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41544"/>
      </p:ext>
    </p:extLst>
  </p:cSld>
  <p:clrMapOvr>
    <a:masterClrMapping/>
  </p:clrMapOvr>
  <p:transition spd="med" advClick="0" advTm="0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F2408-7C2C-1A37-D29A-73DC8D3B4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B2553BB9-B98A-0864-6C42-363206AE271E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B758938-2332-7DA7-C073-A5C7C5DAE76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EB292D8F-2473-2DDE-DB07-4530F0651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346920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Zakup samochodu służbowego dla MGOPS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109.736,00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F03DF348-894B-608B-3F12-2242D28FA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194189"/>
            <a:ext cx="4001615" cy="290505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D1A4CC3-7DFE-64CC-A316-42B5BD205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94190"/>
            <a:ext cx="4001615" cy="29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6422"/>
      </p:ext>
    </p:extLst>
  </p:cSld>
  <p:clrMapOvr>
    <a:masterClrMapping/>
  </p:clrMapOvr>
  <p:transition spd="med" advClick="0" advTm="0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3CC66-FD74-6F62-A6BD-E9B36FFB0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779551CC-F193-B89C-BD41-0CB88F1321B7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4A48657-BD1E-4D1E-4D01-82A624A8D155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871713F3-B348-B411-7D51-FFD4655A2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812573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Dotacja na renowację Kościoła Parafialnego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5FE5F253-115D-4161-CD9E-29C7AD1B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2" y="3099928"/>
            <a:ext cx="2736304" cy="364840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0A423A1-D681-BBFB-674A-8C6CA7EAE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96" y="3099929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1567"/>
      </p:ext>
    </p:extLst>
  </p:cSld>
  <p:clrMapOvr>
    <a:masterClrMapping/>
  </p:clrMapOvr>
  <p:transition spd="med" advClick="0" advTm="0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1B7D-F0A6-1231-C28B-92064F27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7F10E9FC-EC08-C24F-BD45-B167BE906E0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0EE6CC4-44C6-6FAA-7E53-D6E336A748E7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EE116903-0220-447E-ABA4-F2F5C569D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662005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Prace renowacyjne i konserwacyjne oraz zabezpieczenie p.poż. Kościoła p.w. Św. Andrzeja Apostoła w Brodach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486.802,70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95,45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42753537-1582-14B3-A253-564868239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8" y="3482814"/>
            <a:ext cx="4018146" cy="26824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A67F539-B555-6D70-902A-D36BEE014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18" y="3403259"/>
            <a:ext cx="4042205" cy="277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5171"/>
      </p:ext>
    </p:extLst>
  </p:cSld>
  <p:clrMapOvr>
    <a:masterClrMapping/>
  </p:clrMapOvr>
  <p:transition spd="med" advClick="0" advTm="0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F126D-FD08-A941-86AF-1BC5389B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C138AF93-71AD-E0E4-1810-963B9F00A9F1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77BB70C-325D-C9CF-BF07-95882BFB9990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F6E33473-CDF6-A1A0-9E83-8FE7AC0C7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708132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ogrodzenia hali sportowej w Zębowie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60.000,00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60.000,00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7E3C2C7-10D7-8146-EEE3-8C6364D02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52" y="3088206"/>
            <a:ext cx="43924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50588"/>
      </p:ext>
    </p:extLst>
  </p:cSld>
  <p:clrMapOvr>
    <a:masterClrMapping/>
  </p:clrMapOvr>
  <p:transition spd="med" advClick="0" advTm="0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43152-F2D4-EAD0-AC21-A8004729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14446A9E-81BC-364C-1519-D3D7A1E688B1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2C34060-3C39-5D1E-1FAD-2BCFC54C7B5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3974F3D7-A17A-9CA5-2F96-EE4351224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003541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Modernizacja kompleksu sportowego „MOJE BOISKO-ORLIK 2012” wraz z budową kortu tenisowego przy ul. Gimnazjalnej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1.000.125,90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943.745,79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94,36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CD6BB5BC-5212-CFAB-B0F2-C5D235B2F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3" y="3455382"/>
            <a:ext cx="3997274" cy="29979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822A972-D0DD-C6A6-4C05-E343F5D3B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50" y="3455381"/>
            <a:ext cx="3997273" cy="29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17922"/>
      </p:ext>
    </p:extLst>
  </p:cSld>
  <p:clrMapOvr>
    <a:masterClrMapping/>
  </p:clrMapOvr>
  <p:transition spd="med" advClick="0" advTm="0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1520F-3AB6-3022-E858-B71C1A204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425A07E2-304C-491C-8F31-EBF551A2B66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8B774C3-16F6-9DB4-F0A5-547602E21B61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2025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AC4FD49F-6AFE-0CD9-192F-49E7BED25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796001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budynku gospodarczo-magazynowego                               przy Stadionie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240.000,00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238.215,88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EA9A79DB-41A6-2CBA-E680-3D6A00543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468558"/>
            <a:ext cx="3926859" cy="294514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EAEDCCA-7BFA-2C23-7AF6-8228DFFD6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4" y="3468558"/>
            <a:ext cx="3961242" cy="29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75225"/>
      </p:ext>
    </p:extLst>
  </p:cSld>
  <p:clrMapOvr>
    <a:masterClrMapping/>
  </p:clrMapOvr>
  <p:transition spd="med" advClick="0" advTm="0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045678"/>
              </p:ext>
            </p:extLst>
          </p:nvPr>
        </p:nvGraphicFramePr>
        <p:xfrm>
          <a:off x="721991" y="1772816"/>
          <a:ext cx="7745017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19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802">
                <a:tc>
                  <a:txBody>
                    <a:bodyPr/>
                    <a:lstStyle/>
                    <a:p>
                      <a:pPr algn="ctr"/>
                      <a:endParaRPr lang="pl-PL" sz="1900" b="1" u="none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 SOŁECTWA GMINY LWÓWEK</a:t>
                      </a:r>
                    </a:p>
                    <a:p>
                      <a:pPr algn="ctr"/>
                      <a:r>
                        <a:rPr lang="pl-PL" sz="1900" b="1" u="sng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tym: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BRODY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BRÓDKI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CHMIELINKO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GROŃSKO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JÓZEFOWO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KOMOROWO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KOMOROWICE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543.219,32</a:t>
                      </a:r>
                    </a:p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51.464,07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29.367,78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41.656,02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34.271,80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21.081,67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22.547,24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15.388,49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531.837,54</a:t>
                      </a:r>
                    </a:p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51.461,24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29.263,02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41.567,39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33.750,90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20.928,37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21.547,24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15.346,00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97,91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Autofit/>
          </a:bodyPr>
          <a:lstStyle/>
          <a:p>
            <a:pPr algn="ctr"/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Wykonanie wydatków zrealizowanych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 ramach funduszu sołeckiego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za 2025 rok</a:t>
            </a:r>
            <a:endParaRPr lang="pl-PL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AF57F-20FC-1AF9-7A60-59B1D047B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E033C2CC-D339-B592-6230-8A1BF8219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44471"/>
              </p:ext>
            </p:extLst>
          </p:nvPr>
        </p:nvGraphicFramePr>
        <p:xfrm>
          <a:off x="699491" y="1656225"/>
          <a:ext cx="7745017" cy="462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93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504">
                <a:tc>
                  <a:txBody>
                    <a:bodyPr/>
                    <a:lstStyle/>
                    <a:p>
                      <a:pPr algn="ctr"/>
                      <a:endParaRPr lang="pl-PL" sz="1900" b="1" u="none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KONIN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KRZYWY  LAS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LINIE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LIPKA WIELKA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PAKOSŁAW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PAWŁÓWEK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POSADOWO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WŁADYSŁAWOWO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WYMYŚLANKA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ZĘBOWO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ZGIERZYNKA</a:t>
                      </a:r>
                    </a:p>
                    <a:p>
                      <a:pPr algn="l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ZYGMUNTOWO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34.046,33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15.163,02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25.365,64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20.292,51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56.368,09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13.866,55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26.576,49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21.701,72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14.824,81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56.368,09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30.044,19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14.824,81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33.990,91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6.828,00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25.283,01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20.045,97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55.906,78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13.865,61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24.566,80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21.693,11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14.790,21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56.365,83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29.814,03</a:t>
                      </a: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14.323,12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E7D624BA-62BF-3AE8-4E59-CB73D73C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Autofit/>
          </a:bodyPr>
          <a:lstStyle/>
          <a:p>
            <a:pPr algn="ctr"/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Wykonanie wydatków zrealizowanych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 ramach funduszu sołeckiego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za 2025 rok</a:t>
            </a:r>
            <a:endParaRPr lang="pl-PL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>
            <a:extLst>
              <a:ext uri="{FF2B5EF4-FFF2-40B4-BE49-F238E27FC236}">
                <a16:creationId xmlns:a16="http://schemas.microsoft.com/office/drawing/2014/main" id="{411122F2-CABB-DB58-23BE-8554825D586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32083"/>
      </p:ext>
    </p:extLst>
  </p:cSld>
  <p:clrMapOvr>
    <a:masterClrMapping/>
  </p:clrMapOvr>
  <p:transition spd="med" advClick="0" advTm="0"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693913"/>
              </p:ext>
            </p:extLst>
          </p:nvPr>
        </p:nvGraphicFramePr>
        <p:xfrm>
          <a:off x="179512" y="2996952"/>
          <a:ext cx="8712968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WYKONANIE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%</a:t>
                      </a:r>
                      <a:r>
                        <a:rPr lang="pl-PL" sz="2000" baseline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WYKONANIA</a:t>
                      </a:r>
                      <a:endParaRPr lang="pl-PL" sz="20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Dochody</a:t>
                      </a:r>
                      <a:r>
                        <a:rPr lang="pl-PL" sz="18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bieżące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71.832.850,30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68.777.124,71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95,75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Wydatki bieżące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67.648.863,50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62.140.664,23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91,86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Różnica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4.183.986,80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6.636.460,48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221488" cy="1143000"/>
          </a:xfrm>
        </p:spPr>
        <p:txBody>
          <a:bodyPr>
            <a:noAutofit/>
          </a:bodyPr>
          <a:lstStyle/>
          <a:p>
            <a:pPr algn="ctr"/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Porównanie wykonania dochodów </a:t>
            </a:r>
            <a:b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i wydatków bieżących budżetu Miasta i Gminy Lwówek za 2025 r. jako spełnienie wymogu - art. 242 ust. 2 </a:t>
            </a:r>
            <a:r>
              <a:rPr lang="pl-PL" sz="2900" cap="small" dirty="0" err="1">
                <a:solidFill>
                  <a:schemeClr val="tx1"/>
                </a:solidFill>
                <a:latin typeface="Arial Black" pitchFamily="34" charset="0"/>
              </a:rPr>
              <a:t>ufp</a:t>
            </a:r>
            <a:endParaRPr lang="pl-PL" sz="29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15" y="404664"/>
            <a:ext cx="936104" cy="1159041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79794"/>
              </p:ext>
            </p:extLst>
          </p:nvPr>
        </p:nvGraphicFramePr>
        <p:xfrm>
          <a:off x="395536" y="1570039"/>
          <a:ext cx="8291264" cy="495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499">
                <a:tc>
                  <a:txBody>
                    <a:bodyPr/>
                    <a:lstStyle/>
                    <a:p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1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SUBWENCJE, udziały w PIT i 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35.735.859,00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35.735.859,00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3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DOTACJE </a:t>
                      </a:r>
                    </a:p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(na</a:t>
                      </a:r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zadania zlecone i własne)</a:t>
                      </a:r>
                      <a:endParaRPr lang="pl-PL" sz="20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8.205.353,03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8.158.534,56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99,43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99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 majątkowe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19.762.365,16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17.287.803,61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87,48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179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Podatki, opłaty </a:t>
                      </a:r>
                      <a:b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pozostałe dochody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27.891.638,27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24.882.731,15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89,22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975">
                <a:tc>
                  <a:txBody>
                    <a:bodyPr/>
                    <a:lstStyle/>
                    <a:p>
                      <a:pPr algn="ctr"/>
                      <a:r>
                        <a:rPr lang="pl-PL" sz="2000" b="1" u="non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91.595.215,46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86.064.928,32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93,96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	</a:t>
            </a: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Wykonanie dochodów budżetu</a:t>
            </a:r>
            <a:b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  za 2025 rok </a:t>
            </a:r>
            <a:b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  według największych źródeł </a:t>
            </a:r>
          </a:p>
        </p:txBody>
      </p:sp>
      <p:pic>
        <p:nvPicPr>
          <p:cNvPr id="8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705486"/>
              </p:ext>
            </p:extLst>
          </p:nvPr>
        </p:nvGraphicFramePr>
        <p:xfrm>
          <a:off x="935596" y="2348880"/>
          <a:ext cx="7272808" cy="38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Wykup obligacji w 2025 roku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SPŁATA POŻYCZEK DO BGK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1.700.000,00</a:t>
                      </a:r>
                    </a:p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7.002.949,00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ZACIĄGNIĘCIE POŻYCZEK Z BGK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7.002.949,00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Emisja obligacji w 2025 roku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2.000.000,00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Zadłużenie Gminy na dzień 31.12.2025 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stanowi: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13.500.000,00</a:t>
                      </a:r>
                    </a:p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tj. 15,69%</a:t>
                      </a:r>
                    </a:p>
                    <a:p>
                      <a:pPr algn="ctr"/>
                      <a:r>
                        <a:rPr lang="pl-PL" sz="1800" b="1" cap="small" baseline="0" dirty="0">
                          <a:latin typeface="Arial Black" pitchFamily="34" charset="0"/>
                        </a:rPr>
                        <a:t>zadłużenia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5355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ogółem budżetu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Miasta i Gminy Lwówek 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za 2025 rok</a:t>
            </a:r>
            <a:endParaRPr lang="pl-PL" sz="33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7696" y="535550"/>
            <a:ext cx="934198" cy="115668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92257"/>
              </p:ext>
            </p:extLst>
          </p:nvPr>
        </p:nvGraphicFramePr>
        <p:xfrm>
          <a:off x="251520" y="1844824"/>
          <a:ext cx="8568952" cy="385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3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DOCHODY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91.595.215,46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86.064.928,32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93,96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WYDATKI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94.393.975,43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86.179.670,90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91,30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cs typeface="Arial" pitchFamily="34" charset="0"/>
                        </a:rPr>
                        <a:t>WYNIK</a:t>
                      </a:r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cs typeface="Arial" pitchFamily="34" charset="0"/>
                        </a:rPr>
                        <a:t> BUDŻETOWY</a:t>
                      </a:r>
                      <a:endParaRPr lang="pl-PL" sz="2000" b="1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cs typeface="Arial" pitchFamily="34" charset="0"/>
                        </a:rPr>
                        <a:t>- 114.742,58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55229" y="2515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ogółem budżetu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Miasta i Gminy Lwówek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za 2025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127150"/>
              </p:ext>
            </p:extLst>
          </p:nvPr>
        </p:nvGraphicFramePr>
        <p:xfrm>
          <a:off x="323528" y="1556792"/>
          <a:ext cx="8533005" cy="47529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449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Wartość mienia ogółem wynosi,</a:t>
                      </a:r>
                    </a:p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w tym: największą grupę stanowią budynki, budowle, obiekty inżynieryjne i urządzenia techniczne</a:t>
                      </a:r>
                      <a:endParaRPr lang="pl-PL" sz="1600" b="1" baseline="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142.036.639,07</a:t>
                      </a:r>
                    </a:p>
                    <a:p>
                      <a:pPr algn="r"/>
                      <a:endParaRPr lang="pl-PL" sz="1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83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Umorzenie mienia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41.005.157,83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90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Stan  gruntów gminnych – 480,2117 ha o wartości,</a:t>
                      </a:r>
                    </a:p>
                    <a:p>
                      <a:pPr algn="l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w tym: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l-PL" sz="1600" b="1" baseline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8.120.239,36</a:t>
                      </a: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12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użytki  rolne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grunty leśne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tereny zabudowane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drogi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grunty pod wodami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nieużytki i inne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121,0277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12,2629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36,3211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295,6239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10,1000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4,8761 ha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52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Dochody uzyskane z mienia w 2025 roku wynoszą</a:t>
                      </a:r>
                      <a:endParaRPr lang="pl-PL" sz="1600" b="1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842.987,52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449">
                <a:tc gridSpan="2"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Nakłady na mienie gminne wynoszą ogółem: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24.039.006,67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Informacja o stanie mienia komunalnego na dzień 31.12.2025 r.</a:t>
            </a:r>
            <a:endParaRPr lang="pl-PL" sz="33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56435"/>
            <a:ext cx="817608" cy="10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78768"/>
      </p:ext>
    </p:extLst>
  </p:cSld>
  <p:clrMapOvr>
    <a:masterClrMapping/>
  </p:clrMapOvr>
  <p:transition spd="med" advClick="0" advTm="0"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2025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9CCD660-060C-4805-37B4-5BD5134F0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72" y="1844824"/>
            <a:ext cx="6853256" cy="48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39425"/>
      </p:ext>
    </p:extLst>
  </p:cSld>
  <p:clrMapOvr>
    <a:masterClrMapping/>
  </p:clrMapOvr>
  <p:transition spd="med" advClick="0" advTm="0"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F658FA5-24B7-12A6-A11C-EF66F2E07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7" y="2081298"/>
            <a:ext cx="7790585" cy="41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974"/>
      </p:ext>
    </p:extLst>
  </p:cSld>
  <p:clrMapOvr>
    <a:masterClrMapping/>
  </p:clrMapOvr>
  <p:transition spd="med" advClick="0" advTm="0"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31F24BA-839D-B185-ABE4-E26FB336A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3" y="1916832"/>
            <a:ext cx="6932114" cy="47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2202"/>
      </p:ext>
    </p:extLst>
  </p:cSld>
  <p:clrMapOvr>
    <a:masterClrMapping/>
  </p:clrMapOvr>
  <p:transition spd="med" advClick="0" advTm="0"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ED7E399-D357-446C-B531-880AE5C99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6" y="2072609"/>
            <a:ext cx="772776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2"/>
      </p:ext>
    </p:extLst>
  </p:cSld>
  <p:clrMapOvr>
    <a:masterClrMapping/>
  </p:clrMapOvr>
  <p:transition spd="med" advClick="0" advTm="0"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2438D5-F2C7-B9BD-7F34-69402B6F2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0" y="2204864"/>
            <a:ext cx="7525800" cy="28102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5F9169B-2C07-4819-EC94-CE2D9A051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3" y="3852358"/>
            <a:ext cx="7697274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1814"/>
      </p:ext>
    </p:extLst>
  </p:cSld>
  <p:clrMapOvr>
    <a:masterClrMapping/>
  </p:clrMapOvr>
  <p:transition spd="med" advClick="0" advTm="0"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z wykonania budżetu jednostki samorządu terytorialnego za 2025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013A681-5ED2-3676-6DB1-8BC666215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84" y="1859218"/>
            <a:ext cx="6782031" cy="47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8332"/>
      </p:ext>
    </p:extLst>
  </p:cSld>
  <p:clrMapOvr>
    <a:masterClrMapping/>
  </p:clrMapOvr>
  <p:transition spd="med" advClick="0" advTm="0"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7127352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z wykonania budżetu jednostki samorządu terytorialnego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F019713-72D5-CA9E-2458-792175331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16" y="1988840"/>
            <a:ext cx="6280367" cy="4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1441"/>
      </p:ext>
    </p:extLst>
  </p:cSld>
  <p:clrMapOvr>
    <a:masterClrMapping/>
  </p:clrMapOvr>
  <p:transition spd="med" advClick="0" advTm="0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1386045"/>
              </p:ext>
            </p:extLst>
          </p:nvPr>
        </p:nvGraphicFramePr>
        <p:xfrm>
          <a:off x="827584" y="1700808"/>
          <a:ext cx="77151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r>
                        <a:rPr lang="pl-PL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DOCHODÓW</a:t>
                      </a:r>
                      <a:endParaRPr lang="pl-PL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3.515.500,00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3.286.789,43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93,49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0609950"/>
              </p:ext>
            </p:extLst>
          </p:nvPr>
        </p:nvGraphicFramePr>
        <p:xfrm>
          <a:off x="323528" y="2595494"/>
          <a:ext cx="8496944" cy="30838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98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Zaległość na dzień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31 grudnia 2025 r.</a:t>
                      </a:r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422.898,13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Ilość wysłanych upomnień w celu ściągnięcia zaległości</a:t>
                      </a:r>
                    </a:p>
                    <a:p>
                      <a:pPr algn="l"/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677 szt.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 wysłanych tytułów wykonawczych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354 szt.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338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Ściągnięte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zaległości na podstawie tytułów wykonawczych.</a:t>
                      </a:r>
                    </a:p>
                    <a:p>
                      <a:pPr algn="l"/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69.634,70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Liczba osób wynikająca ze złożonych deklaracji objętych systemem odbioru odpadów: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7.702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	</a:t>
            </a:r>
            <a:r>
              <a:rPr lang="pl-PL" sz="33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realizacja opłaty śmieciowej </a:t>
            </a:r>
            <a:b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w 2025 roku</a:t>
            </a:r>
            <a:endParaRPr lang="pl-PL" sz="3300" cap="small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75240" y="188640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2025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F8D4E06-6F06-33AF-B304-A284385D1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68" y="1851942"/>
            <a:ext cx="6497263" cy="48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6639"/>
      </p:ext>
    </p:extLst>
  </p:cSld>
  <p:clrMapOvr>
    <a:masterClrMapping/>
  </p:clrMapOvr>
  <p:transition spd="med" advClick="0" advTm="0"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0"/>
            <a:ext cx="6993680" cy="1916832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0121343D-D146-8192-3E8C-7FF11F441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" y="5805264"/>
            <a:ext cx="7325747" cy="800212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709F89B-174B-AB04-96E6-F817BB275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" y="1790357"/>
            <a:ext cx="7297168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6875"/>
      </p:ext>
    </p:extLst>
  </p:cSld>
  <p:clrMapOvr>
    <a:masterClrMapping/>
  </p:clrMapOvr>
  <p:transition spd="med" advClick="0" advTm="0"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98AE8-B821-EDFE-6E2C-8126252A0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A5DA445-C4D4-E6F7-E377-A8FC5458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120" y="0"/>
            <a:ext cx="6993680" cy="1916832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>
            <a:extLst>
              <a:ext uri="{FF2B5EF4-FFF2-40B4-BE49-F238E27FC236}">
                <a16:creationId xmlns:a16="http://schemas.microsoft.com/office/drawing/2014/main" id="{B30D24D1-A57C-7C29-D676-893634430AA7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F87A45-E747-2206-004F-B4909A51E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8" y="5052488"/>
            <a:ext cx="6854099" cy="180551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8654FF6-0083-F434-8F6E-AF0B80615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12" y="1628983"/>
            <a:ext cx="6581969" cy="37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0746"/>
      </p:ext>
    </p:extLst>
  </p:cSld>
  <p:clrMapOvr>
    <a:masterClrMapping/>
  </p:clrMapOvr>
  <p:transition spd="med" advClick="0" advTm="0"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116632"/>
            <a:ext cx="6993680" cy="1872208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2025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D32A5F5-EE03-BF84-8E2D-3BC1F70C8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8" y="1457400"/>
            <a:ext cx="6919883" cy="51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817"/>
      </p:ext>
    </p:extLst>
  </p:cSld>
  <p:clrMapOvr>
    <a:masterClrMapping/>
  </p:clrMapOvr>
  <p:transition spd="med" advClick="0" advTm="0"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642194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354F6F0-16E8-63CE-8961-0DDEE61EA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5" y="1772816"/>
            <a:ext cx="7618550" cy="39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62607"/>
      </p:ext>
    </p:extLst>
  </p:cSld>
  <p:clrMapOvr>
    <a:masterClrMapping/>
  </p:clrMapOvr>
  <p:transition spd="med" advClick="0" advTm="0">
    <p:zoom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642194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2025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C1EA00CF-0FF8-4ED8-C08E-7F89FBC92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1844824"/>
            <a:ext cx="7380000" cy="255942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29F6C36-5A3F-463F-66AE-520D7536E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005064"/>
            <a:ext cx="7380000" cy="21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4179"/>
      </p:ext>
    </p:extLst>
  </p:cSld>
  <p:clrMapOvr>
    <a:masterClrMapping/>
  </p:clrMapOvr>
  <p:transition spd="med" advClick="0" advTm="0"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pPr algn="ctr">
              <a:defRPr/>
            </a:pPr>
            <a:endParaRPr lang="pl-PL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pl-PL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Urząd Miasta i Gminy Lwówek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64-310 Lwówek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ul. Ratuszowa 2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Tel/</a:t>
            </a:r>
            <a:r>
              <a:rPr lang="pl-PL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fax</a:t>
            </a: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 0 (...) 61 441- 40 - 24 </a:t>
            </a:r>
            <a:b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e-mail: </a:t>
            </a:r>
            <a:r>
              <a:rPr lang="pl-P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2"/>
              </a:rPr>
              <a:t>urzad@lwowek.com.pl</a:t>
            </a:r>
            <a:endParaRPr lang="pl-PL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pl-P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3"/>
              </a:rPr>
              <a:t>http://www.lwowek.com.pl</a:t>
            </a:r>
            <a:endParaRPr lang="pl-PL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4400" i="1" dirty="0">
                <a:solidFill>
                  <a:srgbClr val="0000CC"/>
                </a:solidFill>
                <a:latin typeface="Garamond" pitchFamily="18" charset="0"/>
              </a:rPr>
              <a:t>            </a:t>
            </a:r>
            <a:r>
              <a:rPr lang="pl-PL" sz="4800" i="1" u="sng" dirty="0">
                <a:solidFill>
                  <a:srgbClr val="0000CC"/>
                </a:solidFill>
                <a:latin typeface="Arial Black" panose="020B0A04020102020204" pitchFamily="34" charset="0"/>
              </a:rPr>
              <a:t>DZIĘKUJEMY</a:t>
            </a: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12776"/>
            <a:ext cx="1702007" cy="187220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378592"/>
              </p:ext>
            </p:extLst>
          </p:nvPr>
        </p:nvGraphicFramePr>
        <p:xfrm>
          <a:off x="179512" y="1700808"/>
          <a:ext cx="8568952" cy="488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6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RODZAJ PODATKU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KWOTA </a:t>
                      </a:r>
                      <a:endParaRPr lang="pl-PL" sz="16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 NIERUCHOMOŚCI </a:t>
                      </a:r>
                    </a:p>
                    <a:p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1.397.962,74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1.754.972,88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72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ROLNY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26.384,33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41.824,61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0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LEŚNY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36,17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238,17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ŚRODKÓW TRANSPORTOWYCH</a:t>
                      </a:r>
                      <a:endParaRPr lang="pl-PL" sz="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92.982,74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114.602,74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DZIAŁALNOŚCI GOSPODARCZEJ OSÓB FIZYCZNYCH OPŁACANY W FORMIE KARTY PODATKOWEJ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</a:rPr>
                        <a:t>1.522,29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CZYNNOŚCI CYWILNOPRAWNYCH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658,88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 SPADKÓW I DAROWIZN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0,74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781"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1.913.820,31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9188" y="3235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	</a:t>
            </a:r>
            <a:r>
              <a:rPr lang="pl-PL" sz="33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Wykaz zaległości podatkowych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          na 31 GRUDNIA 2025 r.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       </a:t>
            </a:r>
            <a:r>
              <a:rPr lang="pl-PL" sz="2200" cap="small" dirty="0">
                <a:solidFill>
                  <a:schemeClr val="tx1"/>
                </a:solidFill>
                <a:latin typeface="Arial Black" pitchFamily="34" charset="0"/>
              </a:rPr>
              <a:t>(wg podatków)</a:t>
            </a:r>
            <a:endParaRPr lang="pl-PL" sz="2200" cap="small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68427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Pojęte działania w celu ściągnięcia zaległości podatkowych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 2025 roku</a:t>
            </a:r>
            <a:endParaRPr lang="pl-PL" sz="3300" cap="smal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685506"/>
              </p:ext>
            </p:extLst>
          </p:nvPr>
        </p:nvGraphicFramePr>
        <p:xfrm>
          <a:off x="467544" y="1628800"/>
          <a:ext cx="82296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Ilość upomnień wysłanych podatnikom – 643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szt. na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kwotę </a:t>
                      </a:r>
                      <a:r>
                        <a:rPr lang="pl-PL" sz="1900" u="sng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439.594,28</a:t>
                      </a:r>
                    </a:p>
                    <a:p>
                      <a:pPr algn="just"/>
                      <a:endParaRPr lang="pl-PL" sz="8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Ilość tytułów wykonawczych przesłanych do Urzędów Skarbowych –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292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szt. na kwotę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u="sng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193.483,92</a:t>
                      </a:r>
                      <a:endParaRPr lang="pl-PL" sz="8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Na dzień 31.12.2025 r. w Urzędach Skarbowych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znajduje się 695 tytułów wykonawczych na kwotę </a:t>
                      </a:r>
                      <a:r>
                        <a:rPr lang="pl-PL" sz="1900" u="sng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1.186.409,16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w celu ściągnięcia zaległości </a:t>
                      </a:r>
                    </a:p>
                    <a:p>
                      <a:pPr algn="just"/>
                      <a:endParaRPr lang="pl-PL" sz="8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 wyniku działań komorniczych ściągnięto zaległości podatkowe na ogólną kwotę </a:t>
                      </a:r>
                      <a:r>
                        <a:rPr lang="pl-PL" sz="1900" u="sng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123.073,43</a:t>
                      </a:r>
                      <a:endParaRPr lang="pl-PL" sz="1900" u="sng" baseline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Ustanowione hipoteki na ogólną kwotę 918.190,49 z tytułu zaległości podatkowych wobec Gminy Lwówek </a:t>
                      </a:r>
                      <a:b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oraz dokonano zastawu skarbowego w podatku od środków transportu od osób fizycznych na kwotę 67.206,00</a:t>
                      </a:r>
                      <a:endParaRPr lang="pl-PL" sz="8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820386"/>
              </p:ext>
            </p:extLst>
          </p:nvPr>
        </p:nvGraphicFramePr>
        <p:xfrm>
          <a:off x="251519" y="1481139"/>
          <a:ext cx="8568952" cy="413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80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WYDATKI BIEŻĄCE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67.648.863,50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62.140.664,23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Black" pitchFamily="34" charset="0"/>
                        </a:rPr>
                        <a:t>91,86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WYDATKI MAJĄTKOWE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26.745.111,93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</a:rPr>
                        <a:t>24.039.006,67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Arial Black" pitchFamily="34" charset="0"/>
                        </a:rPr>
                        <a:t>89,88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341">
                <a:tc>
                  <a:txBody>
                    <a:bodyPr/>
                    <a:lstStyle/>
                    <a:p>
                      <a:r>
                        <a:rPr lang="pl-PL" sz="2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94.393.975,43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86.179.670,90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91,30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wydatków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     za 2025 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279236"/>
              </p:ext>
            </p:extLst>
          </p:nvPr>
        </p:nvGraphicFramePr>
        <p:xfrm>
          <a:off x="107504" y="1499612"/>
          <a:ext cx="8969153" cy="514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Rolnictwo i łowiectwo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16.014.103,26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15.989.351,25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i łączność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-177800" algn="r">
                        <a:tabLst>
                          <a:tab pos="1528763" algn="l"/>
                        </a:tabLst>
                      </a:pP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9.922.220,39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556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8.728.689,47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gruntami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nieruchomościami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 defTabSz="1350963">
                        <a:tabLst>
                          <a:tab pos="1433513" algn="l"/>
                        </a:tabLst>
                      </a:pP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700.500,00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690.467,10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Działalność usługowa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762.455,00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441.997,35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Administracja publiczna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8.134.284,21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7.134.502,63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87,71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Urzędy naczelnych organów władzy państwowej,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kontroli i ochrony prawa </a:t>
                      </a:r>
                      <a:b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sądownictwa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305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105.184,00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7305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105.184,00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Bezpieczeństwo publiczne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ochrona przeciwpożarowa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274.000,00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272.478,75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99,44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Obsługa długu publicznego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1.239.000,00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1.211.263,48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Różne rozliczenia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5.160.683,25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1.427.196,57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Oświata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wychowanie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28.030.852,90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27.587.046,94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2025 rok</a:t>
            </a:r>
            <a:endParaRPr lang="pl-PL" sz="3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35661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9630</TotalTime>
  <Words>1978</Words>
  <Application>Microsoft Office PowerPoint</Application>
  <PresentationFormat>Pokaz na ekranie (4:3)</PresentationFormat>
  <Paragraphs>710</Paragraphs>
  <Slides>56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7" baseType="lpstr">
      <vt:lpstr>Arial</vt:lpstr>
      <vt:lpstr>Arial Black</vt:lpstr>
      <vt:lpstr>Arial Unicode MS</vt:lpstr>
      <vt:lpstr>Calibri</vt:lpstr>
      <vt:lpstr>Garamond</vt:lpstr>
      <vt:lpstr>Lucida Sans Unicode</vt:lpstr>
      <vt:lpstr>Times New Roman</vt:lpstr>
      <vt:lpstr>Verdana</vt:lpstr>
      <vt:lpstr>Wingdings 2</vt:lpstr>
      <vt:lpstr>Wingdings 3</vt:lpstr>
      <vt:lpstr>Hol</vt:lpstr>
      <vt:lpstr>SPRAWOZDANIE Z WYKONANIA BUDŻETU GMINY LWÓWEK ORAZ SPRAWOZDANIE FINANSOWE ZA 2025 ROK</vt:lpstr>
      <vt:lpstr>   Wykonanie dochodów       za 2025 rok</vt:lpstr>
      <vt:lpstr>        Wykonanie dochodów budżetu       za 2025 rok</vt:lpstr>
      <vt:lpstr> </vt:lpstr>
      <vt:lpstr>  realizacja opłaty śmieciowej  w 2025 roku</vt:lpstr>
      <vt:lpstr>  Wykaz zaległości podatkowych                 na 31 GRUDNIA 2025 r.             (wg podatków)</vt:lpstr>
      <vt:lpstr>Pojęte działania w celu ściągnięcia zaległości podatkowych  w 2025 roku</vt:lpstr>
      <vt:lpstr>   Wykonanie wydatków       za 2025 rok</vt:lpstr>
      <vt:lpstr>Wykonanie wydatków budżetu Gminy za 2025 rok</vt:lpstr>
      <vt:lpstr>     Wykonanie wydatków budżetu Gminy za 2025 rok (c.d.)</vt:lpstr>
      <vt:lpstr>Wykonanie wydatków – dotacje dla jednostek sektorów finansów publicznych przekazane  z budżetu gminy za 2025 rok</vt:lpstr>
      <vt:lpstr>Wykonanie wydatków z tytułu dotacji dla stowarzyszeń i organizacji pozarządowych z budżetu gminy  w 2025 roku</vt:lpstr>
      <vt:lpstr>Wykonanie zadań inwestycyjnych z budżetu gminy Lwówek za 2025 rok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Wykonanie wydatków zrealizowanych  w ramach funduszu sołeckiego  za 2025 rok</vt:lpstr>
      <vt:lpstr>Wykonanie wydatków zrealizowanych  w ramach funduszu sołeckiego  za 2025 rok</vt:lpstr>
      <vt:lpstr>Porównanie wykonania dochodów  i wydatków bieżących budżetu Miasta i Gminy Lwówek za 2025 r. jako spełnienie wymogu - art. 242 ust. 2 ufp</vt:lpstr>
      <vt:lpstr>   Wykonanie ogółem budżetu  Miasta i Gminy Lwówek        za 2025 rok</vt:lpstr>
      <vt:lpstr>Wykonanie ogółem budżetu  Miasta i Gminy Lwówek  za 2025 rok</vt:lpstr>
      <vt:lpstr>Informacja o stanie mienia komunalnego na dzień 31.12.2025 r.</vt:lpstr>
      <vt:lpstr>Bilans jednostki budżetowej lub samorządowego zakładu budżetowego za 2025 rok</vt:lpstr>
      <vt:lpstr>Bilans jednostki budżetowej lub samorządowego zakładu budżetowego za 2025 rok (c.d.)</vt:lpstr>
      <vt:lpstr>Bilans jednostki budżetowej lub samorządowego zakładu budżetowego za 2025 rok (c.d.)</vt:lpstr>
      <vt:lpstr>Bilans jednostki budżetowej lub samorządowego zakładu budżetowego za 2025 rok (c.d.)</vt:lpstr>
      <vt:lpstr>Bilans jednostki budżetowej lub samorządowego zakładu budżetowego za 2025 rok (c.d.)</vt:lpstr>
      <vt:lpstr>Bilans z wykonania budżetu jednostki samorządu terytorialnego za 2025 rok</vt:lpstr>
      <vt:lpstr>Bilans z wykonania budżetu jednostki samorządu terytorialnego za 2025 rok (c.d.)</vt:lpstr>
      <vt:lpstr>Rachunek zysów i strat jednostki (wariant porównawczy) za 2025 rok</vt:lpstr>
      <vt:lpstr>Rachunek zysów i strat jednostki (wariant porównawczy) za 2025 rok (c.d.)</vt:lpstr>
      <vt:lpstr>Rachunek zysów i strat jednostki (wariant porównawczy) za 2025 rok (c.d.)</vt:lpstr>
      <vt:lpstr>Zestawienie zmian w funduszu jednostki za 2025 rok</vt:lpstr>
      <vt:lpstr>Zestawienie zmian w funduszu jednostki za 2025 rok (c.d.)</vt:lpstr>
      <vt:lpstr>Zestawienie zmian w funduszu jednostki za 2025 rok (c.d.)</vt:lpstr>
      <vt:lpstr>            DZIĘKUJEMY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MIASTA I GMINY LWÓWEK</dc:title>
  <dc:creator>Ania</dc:creator>
  <cp:lastModifiedBy>Urząd Miasta i Gminy Lwówek Urząd Miasta i Gminy Lwówek</cp:lastModifiedBy>
  <cp:revision>837</cp:revision>
  <cp:lastPrinted>2023-05-23T07:31:15Z</cp:lastPrinted>
  <dcterms:created xsi:type="dcterms:W3CDTF">2012-12-04T08:24:40Z</dcterms:created>
  <dcterms:modified xsi:type="dcterms:W3CDTF">2026-05-05T06:33:23Z</dcterms:modified>
</cp:coreProperties>
</file>