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311" r:id="rId3"/>
    <p:sldId id="285" r:id="rId4"/>
    <p:sldId id="260" r:id="rId5"/>
    <p:sldId id="314" r:id="rId6"/>
    <p:sldId id="291" r:id="rId7"/>
    <p:sldId id="292" r:id="rId8"/>
    <p:sldId id="263" r:id="rId9"/>
    <p:sldId id="266" r:id="rId10"/>
    <p:sldId id="267" r:id="rId11"/>
    <p:sldId id="270" r:id="rId12"/>
    <p:sldId id="293" r:id="rId13"/>
    <p:sldId id="272" r:id="rId14"/>
    <p:sldId id="421" r:id="rId15"/>
    <p:sldId id="444" r:id="rId16"/>
    <p:sldId id="445" r:id="rId17"/>
    <p:sldId id="462" r:id="rId18"/>
    <p:sldId id="446" r:id="rId19"/>
    <p:sldId id="447" r:id="rId20"/>
    <p:sldId id="448" r:id="rId21"/>
    <p:sldId id="463" r:id="rId22"/>
    <p:sldId id="464" r:id="rId23"/>
    <p:sldId id="465" r:id="rId24"/>
    <p:sldId id="466" r:id="rId25"/>
    <p:sldId id="467" r:id="rId26"/>
    <p:sldId id="356" r:id="rId27"/>
    <p:sldId id="367" r:id="rId28"/>
    <p:sldId id="310" r:id="rId29"/>
    <p:sldId id="309" r:id="rId30"/>
    <p:sldId id="419" r:id="rId31"/>
    <p:sldId id="429" r:id="rId32"/>
    <p:sldId id="432" r:id="rId33"/>
    <p:sldId id="433" r:id="rId34"/>
    <p:sldId id="436" r:id="rId35"/>
    <p:sldId id="460" r:id="rId36"/>
    <p:sldId id="434" r:id="rId37"/>
    <p:sldId id="437" r:id="rId38"/>
    <p:sldId id="430" r:id="rId39"/>
    <p:sldId id="438" r:id="rId40"/>
    <p:sldId id="439" r:id="rId41"/>
    <p:sldId id="440" r:id="rId42"/>
    <p:sldId id="443" r:id="rId43"/>
    <p:sldId id="461" r:id="rId44"/>
    <p:sldId id="282" r:id="rId45"/>
  </p:sldIdLst>
  <p:sldSz cx="9144000" cy="6858000" type="screen4x3"/>
  <p:notesSz cx="6799263" cy="9929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ystyna" initials="K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CC"/>
    <a:srgbClr val="0FF1D6"/>
    <a:srgbClr val="2DF332"/>
    <a:srgbClr val="FFD85D"/>
    <a:srgbClr val="C823E9"/>
    <a:srgbClr val="FC1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4" autoAdjust="0"/>
    <p:restoredTop sz="96512" autoAdjust="0"/>
  </p:normalViewPr>
  <p:slideViewPr>
    <p:cSldViewPr>
      <p:cViewPr varScale="1">
        <p:scale>
          <a:sx n="111" d="100"/>
          <a:sy n="111" d="100"/>
        </p:scale>
        <p:origin x="16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126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"/>
    </p:cViewPr>
  </p:sorterViewPr>
  <p:notesViewPr>
    <p:cSldViewPr>
      <p:cViewPr varScale="1">
        <p:scale>
          <a:sx n="51" d="100"/>
          <a:sy n="51" d="100"/>
        </p:scale>
        <p:origin x="-3006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6491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6491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847FC710-486B-4923-9020-8A2B1AF14AAB}" type="datetimeFigureOut">
              <a:rPr lang="pl-PL" smtClean="0"/>
              <a:pPr/>
              <a:t>08.05.2025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5" rIns="91449" bIns="45725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927" y="4716662"/>
            <a:ext cx="5439410" cy="4468416"/>
          </a:xfrm>
          <a:prstGeom prst="rect">
            <a:avLst/>
          </a:prstGeom>
        </p:spPr>
        <p:txBody>
          <a:bodyPr vert="horz" lIns="91449" tIns="45725" rIns="91449" bIns="45725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6491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6491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8F922011-500E-43E9-BA4B-FA04FE34A5FA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313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EB140D-8114-48B1-B97D-D276D8A77527}" type="datetimeFigureOut">
              <a:rPr lang="pl-PL" smtClean="0"/>
              <a:pPr/>
              <a:t>08.05.2025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08.05.2025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08.05.2025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08.05.2025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  <p:transition spd="med" advClick="0" advTm="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08.05.2025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08.05.2025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08.05.2025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08.05.2025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B140D-8114-48B1-B97D-D276D8A77527}" type="datetimeFigureOut">
              <a:rPr lang="pl-PL" smtClean="0"/>
              <a:pPr/>
              <a:t>08.05.2025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 spd="med" advClick="0" advTm="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7EB140D-8114-48B1-B97D-D276D8A77527}" type="datetimeFigureOut">
              <a:rPr lang="pl-PL" smtClean="0"/>
              <a:pPr/>
              <a:t>08.05.2025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 advTm="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dirty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EB140D-8114-48B1-B97D-D276D8A77527}" type="datetimeFigureOut">
              <a:rPr lang="pl-PL" smtClean="0"/>
              <a:pPr/>
              <a:t>08.05.2025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7EB140D-8114-48B1-B97D-D276D8A77527}" type="datetimeFigureOut">
              <a:rPr lang="pl-PL" smtClean="0"/>
              <a:pPr/>
              <a:t>08.05.2025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C50107C-7B91-4FCA-A20F-788C3A6450A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zoom dir="in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wowek.com.pl/" TargetMode="External"/><Relationship Id="rId2" Type="http://schemas.openxmlformats.org/officeDocument/2006/relationships/hyperlink" Target="mailto:urzad@lwowek.com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592288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  <a:latin typeface="Arial Black" pitchFamily="34" charset="0"/>
              </a:rPr>
              <a:t>SPRAWOZDANIE Z WYKONANIA BUDŻETU GMINY LWÓWEK ORAZ SPRAWOZDANIE FINANSOWE ZA 2024 ROK</a:t>
            </a:r>
            <a:endParaRPr lang="pl-PL" sz="3200" dirty="0">
              <a:latin typeface="Arial Black" pitchFamily="34" charset="0"/>
            </a:endParaRPr>
          </a:p>
        </p:txBody>
      </p:sp>
      <p:pic>
        <p:nvPicPr>
          <p:cNvPr id="4" name="Obraz 3" descr="Herb_Lwów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140968"/>
            <a:ext cx="1825749" cy="2203863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7513574"/>
              </p:ext>
            </p:extLst>
          </p:nvPr>
        </p:nvGraphicFramePr>
        <p:xfrm>
          <a:off x="125760" y="1480322"/>
          <a:ext cx="8892480" cy="4951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0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8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0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94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052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DZIAŁ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TREŚĆ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Ochrona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zdrowia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422.098,45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161.050,29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38,15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98195780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Pomoc społeczna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3.634.721,10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3.433.920,62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94,48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Pozostałe zadania w zakresie polityki społecznej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11.356,35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10.479,55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92,28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382610526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Edukacyjna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opieka wychowawcza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89.553,60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90,46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Rodzina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6.845.565,72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6.718.162,48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98,14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Gospodarka komunalna </a:t>
                      </a:r>
                      <a:b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ochrona środowiska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6.671.383,53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6.038.083,17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90,51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Kultura i ochrona dziedzictwa narodowego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4.346.905,07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4.278.051,30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98,42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318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Kultura fizyczna i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sport</a:t>
                      </a: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4.976.664,00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4.918.164,02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98,82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318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RAZEM</a:t>
                      </a: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b="1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75.897.907,32</a:t>
                      </a: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65.339.201,36</a:t>
                      </a: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86,09</a:t>
                      </a:r>
                    </a:p>
                  </a:txBody>
                  <a:tcPr anchor="ctr" anchorCtr="1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35596" y="243733"/>
            <a:ext cx="81215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latin typeface="Arial Black" pitchFamily="34" charset="0"/>
              </a:rPr>
              <a:t>    </a:t>
            </a:r>
            <a:r>
              <a:rPr lang="pl-PL" sz="3600" cap="small" dirty="0">
                <a:latin typeface="Arial Black" pitchFamily="34" charset="0"/>
              </a:rPr>
              <a:t> </a:t>
            </a: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Wykonanie wydatków budżetu Gminy za 2024 rok (c.d.)</a:t>
            </a:r>
            <a:endParaRPr lang="pl-PL" sz="33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95886"/>
              </p:ext>
            </p:extLst>
          </p:nvPr>
        </p:nvGraphicFramePr>
        <p:xfrm>
          <a:off x="107504" y="1772816"/>
          <a:ext cx="8965504" cy="4413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6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8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032"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DOTACJA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576"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DOTACJA</a:t>
                      </a:r>
                      <a:r>
                        <a:rPr lang="pl-PL" sz="18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PRZEDMIOTOWA</a:t>
                      </a:r>
                      <a: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(dla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ZGM)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576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DOTACJA INWESTYCYJNA</a:t>
                      </a:r>
                    </a:p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(dla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ZGM)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9982"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DOTACJA PODMIOTOWA </a:t>
                      </a:r>
                      <a:b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(dla instytucji kultury)  </a:t>
                      </a:r>
                    </a:p>
                    <a:p>
                      <a:r>
                        <a:rPr lang="pl-PL" sz="1800" b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MGOK,</a:t>
                      </a:r>
                      <a:r>
                        <a:rPr lang="pl-PL" sz="1800" b="0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Biblioteka</a:t>
                      </a:r>
                      <a:r>
                        <a:rPr lang="pl-PL" sz="18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r>
                        <a:rPr lang="pl-PL" sz="1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2.692.320,00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>
                        <a:buFontTx/>
                        <a:buNone/>
                      </a:pPr>
                      <a:r>
                        <a:rPr lang="pl-PL" sz="1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2.666.096,85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pl-PL" sz="19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388">
                <a:tc>
                  <a:txBody>
                    <a:bodyPr/>
                    <a:lstStyle/>
                    <a:p>
                      <a:r>
                        <a:rPr lang="pl-PL" sz="18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DOTACJA CELOWA </a:t>
                      </a: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przekazana innej gminie na zadania bieżące realizowane na podstawie porozumień </a:t>
                      </a:r>
                      <a:b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innymi j.s.t. (pobyt dzieci </a:t>
                      </a:r>
                      <a:b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 przedszkolu w innej gminie)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79.887,81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9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2400" cap="small" dirty="0">
                <a:solidFill>
                  <a:schemeClr val="tx1"/>
                </a:solidFill>
                <a:latin typeface="Arial Black" pitchFamily="34" charset="0"/>
              </a:rPr>
              <a:t>Wykonanie wydatków – dotacje dla jednostek sektorów finansów publicznych przekazane </a:t>
            </a:r>
            <a:br>
              <a:rPr lang="pl-PL" sz="24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2400" cap="small" dirty="0">
                <a:solidFill>
                  <a:schemeClr val="tx1"/>
                </a:solidFill>
                <a:latin typeface="Arial Black" pitchFamily="34" charset="0"/>
              </a:rPr>
              <a:t>z budżetu gminy za 2024 rok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790365"/>
              </p:ext>
            </p:extLst>
          </p:nvPr>
        </p:nvGraphicFramePr>
        <p:xfrm>
          <a:off x="323528" y="1988841"/>
          <a:ext cx="8568954" cy="4564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8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8927">
                <a:tc>
                  <a:txBody>
                    <a:bodyPr/>
                    <a:lstStyle/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  <a:endParaRPr lang="pl-PL" sz="1800" b="1" baseline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99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KOLONIE </a:t>
                      </a:r>
                      <a:b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WYPOCZYNEK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40.000,00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36.500,00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91,25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27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OCHRONA ZABYTKÓW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1.152.958,94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1.152.958,94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2099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OSP</a:t>
                      </a:r>
                      <a:r>
                        <a:rPr lang="pl-PL" sz="1600" b="1" baseline="0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DOTACJE BIEŻĄCE</a:t>
                      </a:r>
                    </a:p>
                    <a:p>
                      <a:pPr algn="ctr"/>
                      <a:endParaRPr lang="pl-PL" sz="1600" b="1" baseline="0" dirty="0">
                        <a:solidFill>
                          <a:srgbClr val="33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OSP</a:t>
                      </a:r>
                      <a:r>
                        <a:rPr lang="pl-PL" sz="1600" b="1" baseline="0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DOTACJE INWESTYCYJNE</a:t>
                      </a:r>
                      <a:endParaRPr lang="pl-PL" sz="1600" b="1" dirty="0">
                        <a:solidFill>
                          <a:srgbClr val="33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207.500,00</a:t>
                      </a:r>
                    </a:p>
                    <a:p>
                      <a:pPr algn="r"/>
                      <a:endParaRPr lang="pl-PL" sz="1600" b="1" dirty="0">
                        <a:latin typeface="Arial Black" pitchFamily="34" charset="0"/>
                      </a:endParaRPr>
                    </a:p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60.000,00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207.500,00</a:t>
                      </a:r>
                    </a:p>
                    <a:p>
                      <a:pPr algn="r"/>
                      <a:endParaRPr lang="pl-PL" sz="1600" b="1" dirty="0">
                        <a:latin typeface="Arial Black" pitchFamily="34" charset="0"/>
                      </a:endParaRPr>
                    </a:p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60.000,00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100,00</a:t>
                      </a:r>
                    </a:p>
                    <a:p>
                      <a:pPr algn="r"/>
                      <a:endParaRPr lang="pl-PL" sz="1600" b="1" dirty="0">
                        <a:latin typeface="Arial Black" pitchFamily="34" charset="0"/>
                      </a:endParaRPr>
                    </a:p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94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SPORT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80.000,00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78.000,00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97,50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99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ROLNICTWO</a:t>
                      </a:r>
                      <a:r>
                        <a:rPr lang="pl-PL" sz="1600" b="1" baseline="0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 ŁOWIECTWO</a:t>
                      </a:r>
                      <a:endParaRPr lang="pl-PL" sz="1600" b="1" dirty="0">
                        <a:solidFill>
                          <a:srgbClr val="33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15.000,00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15.000,00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100,00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7903450"/>
                  </a:ext>
                </a:extLst>
              </a:tr>
              <a:tr h="773516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33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POZOSTAŁA DZIAŁALNOŚĆ</a:t>
                      </a:r>
                      <a:endParaRPr lang="pl-PL" sz="1600" b="1" baseline="0" dirty="0">
                        <a:solidFill>
                          <a:srgbClr val="33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30.000,00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24.800,00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 Black" pitchFamily="34" charset="0"/>
                        </a:rPr>
                        <a:t>82,67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19064" y="620688"/>
            <a:ext cx="842493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cap="small" dirty="0">
                <a:solidFill>
                  <a:schemeClr val="tx1"/>
                </a:solidFill>
                <a:latin typeface="Arial Black" pitchFamily="34" charset="0"/>
              </a:rPr>
              <a:t>Wykonanie wydatków z tytułu dotacji dla stowarzyszeń i organizacji</a:t>
            </a:r>
            <a:br>
              <a:rPr lang="pl-PL" sz="32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200" cap="small" dirty="0">
                <a:solidFill>
                  <a:schemeClr val="tx1"/>
                </a:solidFill>
                <a:latin typeface="Arial Black" pitchFamily="34" charset="0"/>
              </a:rPr>
              <a:t>pozarządowych z budżetu gminy </a:t>
            </a:r>
            <a:br>
              <a:rPr lang="pl-PL" sz="32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200" cap="small" dirty="0">
                <a:solidFill>
                  <a:schemeClr val="tx1"/>
                </a:solidFill>
                <a:latin typeface="Arial Black" pitchFamily="34" charset="0"/>
              </a:rPr>
              <a:t>w 2024 roku</a:t>
            </a:r>
            <a:endParaRPr lang="pl-PL" sz="3200" cap="small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Wykonanie zadań inwestycyjnych z budżetu gminy Lwówek za 2024 rok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2508951"/>
              </p:ext>
            </p:extLst>
          </p:nvPr>
        </p:nvGraphicFramePr>
        <p:xfrm>
          <a:off x="467544" y="2780928"/>
          <a:ext cx="8219256" cy="2016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9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16224">
                <a:tc>
                  <a:txBody>
                    <a:bodyPr/>
                    <a:lstStyle/>
                    <a:p>
                      <a:pPr algn="ctr"/>
                      <a:r>
                        <a:rPr lang="pl-PL" sz="2400" b="1" cap="small" baseline="0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Realizacja inwestycji w roku 2024 na kwotę ogólną 10.152.614,17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 advClick="0" advTm="0"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2024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7774880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Rozbudowa drogi gminnej</a:t>
                      </a:r>
                      <a:r>
                        <a:rPr lang="pl-PL" baseline="0" dirty="0">
                          <a:solidFill>
                            <a:srgbClr val="FFFF00"/>
                          </a:solidFill>
                        </a:rPr>
                        <a:t> w miejscowości Władysławowo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954.500,00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942.881,44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98,79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223" y="4581128"/>
            <a:ext cx="2950400" cy="196420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66495"/>
            <a:ext cx="3023980" cy="201040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66" y="3231280"/>
            <a:ext cx="2502024" cy="250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45325"/>
      </p:ext>
    </p:extLst>
  </p:cSld>
  <p:clrMapOvr>
    <a:masterClrMapping/>
  </p:clrMapOvr>
  <p:transition spd="med" advClick="0" advTm="0"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2024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781317"/>
              </p:ext>
            </p:extLst>
          </p:nvPr>
        </p:nvGraphicFramePr>
        <p:xfrm>
          <a:off x="498376" y="1921752"/>
          <a:ext cx="814724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Pięknieją</a:t>
                      </a:r>
                      <a:r>
                        <a:rPr lang="pl-PL" baseline="0" dirty="0">
                          <a:solidFill>
                            <a:srgbClr val="FFFF00"/>
                          </a:solidFill>
                        </a:rPr>
                        <a:t> Lwóweckie Wsie. Misja Konin. „W SAUNIE CZY NA PLAŻY WYPOCZYNEK NAM SIĘ MARZY”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85.000,00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84.941,05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99,93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95470"/>
            <a:ext cx="2296682" cy="306224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977" y="3491518"/>
            <a:ext cx="2299646" cy="306619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78" y="3508192"/>
            <a:ext cx="2299646" cy="306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30770"/>
      </p:ext>
    </p:extLst>
  </p:cSld>
  <p:clrMapOvr>
    <a:masterClrMapping/>
  </p:clrMapOvr>
  <p:transition spd="med" advClick="0" advTm="0">
    <p:zoom dir="in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2024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523512"/>
              </p:ext>
            </p:extLst>
          </p:nvPr>
        </p:nvGraphicFramePr>
        <p:xfrm>
          <a:off x="498376" y="1921752"/>
          <a:ext cx="814724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Pięknieją</a:t>
                      </a:r>
                      <a:r>
                        <a:rPr lang="pl-PL" baseline="0" dirty="0">
                          <a:solidFill>
                            <a:srgbClr val="FFFF00"/>
                          </a:solidFill>
                        </a:rPr>
                        <a:t> Lwóweckie Wsie. Misja Brody. „TATA I JA W PIŁKĘ W SPARCIE GRAMY I SPORTOWO CZAS SPĘDZAMY”.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100.000,00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99.983,12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99,99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3635798"/>
            <a:ext cx="2648688" cy="264868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34" y="3645024"/>
            <a:ext cx="2648688" cy="264868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55" y="3645024"/>
            <a:ext cx="2648688" cy="264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90652"/>
      </p:ext>
    </p:extLst>
  </p:cSld>
  <p:clrMapOvr>
    <a:masterClrMapping/>
  </p:clrMapOvr>
  <p:transition spd="med" advClick="0" advTm="0"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2024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106904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Pięknieją</a:t>
                      </a:r>
                      <a:r>
                        <a:rPr lang="pl-PL" baseline="0" dirty="0">
                          <a:solidFill>
                            <a:srgbClr val="FFFF00"/>
                          </a:solidFill>
                        </a:rPr>
                        <a:t> Lwóweckie Wsie. Misja Zgierzynka. „ODERWANI OD ZIEMI”.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97.760,54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94.051,77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96,21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720" y="3626117"/>
            <a:ext cx="3240021" cy="243001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916" y="4983985"/>
            <a:ext cx="2874458" cy="1434072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387" y="3235892"/>
            <a:ext cx="2869224" cy="155220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55" y="3241313"/>
            <a:ext cx="2433860" cy="32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31500"/>
      </p:ext>
    </p:extLst>
  </p:cSld>
  <p:clrMapOvr>
    <a:masterClrMapping/>
  </p:clrMapOvr>
  <p:transition spd="med" advClick="0" advTm="0"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2024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659899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Przebudowa</a:t>
                      </a:r>
                      <a:r>
                        <a:rPr lang="pl-PL" baseline="0" dirty="0">
                          <a:solidFill>
                            <a:srgbClr val="FFFF00"/>
                          </a:solidFill>
                        </a:rPr>
                        <a:t> chodnika – ul. Świętojańska w Lwówku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37.000,00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36.900,00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99,73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46168"/>
            <a:ext cx="2016224" cy="358439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22" y="3789040"/>
            <a:ext cx="383442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813067"/>
      </p:ext>
    </p:extLst>
  </p:cSld>
  <p:clrMapOvr>
    <a:masterClrMapping/>
  </p:clrMapOvr>
  <p:transition spd="med" advClick="0" advTm="0"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2024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919424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Przebudowa</a:t>
                      </a:r>
                      <a:r>
                        <a:rPr lang="pl-PL" baseline="0" dirty="0">
                          <a:solidFill>
                            <a:srgbClr val="FFFF00"/>
                          </a:solidFill>
                        </a:rPr>
                        <a:t> dróg gminnych nr 383562P i 383563P w Grońsku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720.000,00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719.021,52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99,87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105" y="3238952"/>
            <a:ext cx="4315626" cy="243133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4005064"/>
            <a:ext cx="4315626" cy="243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15787"/>
      </p:ext>
    </p:extLst>
  </p:cSld>
  <p:clrMapOvr>
    <a:masterClrMapping/>
  </p:clrMapOvr>
  <p:transition spd="med" advClick="0" advTm="0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256602"/>
              </p:ext>
            </p:extLst>
          </p:nvPr>
        </p:nvGraphicFramePr>
        <p:xfrm>
          <a:off x="251519" y="1481139"/>
          <a:ext cx="8568952" cy="4203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7388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</a:t>
                      </a:r>
                      <a:endParaRPr lang="pl-PL" sz="2000" b="1" baseline="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7574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DOCHODY</a:t>
                      </a:r>
                    </a:p>
                    <a:p>
                      <a:pPr algn="ctr"/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BIEŻĄCE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  <a:cs typeface="Arial" pitchFamily="34" charset="0"/>
                        </a:rPr>
                        <a:t>60.708.886,75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  <a:cs typeface="Arial" pitchFamily="34" charset="0"/>
                        </a:rPr>
                        <a:t>58.231.601,59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Black" pitchFamily="34" charset="0"/>
                          <a:cs typeface="Arial" pitchFamily="34" charset="0"/>
                        </a:rPr>
                        <a:t>95,92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75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DOCHODY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MAJĄTKOWE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  <a:cs typeface="Arial" pitchFamily="34" charset="0"/>
                        </a:rPr>
                        <a:t>12.107.390,58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latin typeface="Arial Black" pitchFamily="34" charset="0"/>
                          <a:cs typeface="Arial" pitchFamily="34" charset="0"/>
                        </a:rPr>
                        <a:t>6.524.729,75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Arial Black" pitchFamily="34" charset="0"/>
                          <a:cs typeface="Arial" pitchFamily="34" charset="0"/>
                        </a:rPr>
                        <a:t>53,89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7574">
                <a:tc>
                  <a:txBody>
                    <a:bodyPr/>
                    <a:lstStyle/>
                    <a:p>
                      <a:r>
                        <a:rPr lang="pl-PL" sz="24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RAZEM</a:t>
                      </a: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solidFill>
                            <a:srgbClr val="FFFF00"/>
                          </a:solidFill>
                          <a:latin typeface="Arial Black" pitchFamily="34" charset="0"/>
                          <a:cs typeface="Arial" pitchFamily="34" charset="0"/>
                        </a:rPr>
                        <a:t>72.816.277,33</a:t>
                      </a: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solidFill>
                            <a:srgbClr val="FFFF00"/>
                          </a:solidFill>
                          <a:latin typeface="Arial Black" pitchFamily="34" charset="0"/>
                          <a:cs typeface="Arial" pitchFamily="34" charset="0"/>
                        </a:rPr>
                        <a:t>64.756.331,34</a:t>
                      </a: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>
                          <a:solidFill>
                            <a:srgbClr val="FFFF00"/>
                          </a:solidFill>
                          <a:latin typeface="Arial Black" pitchFamily="34" charset="0"/>
                          <a:cs typeface="Arial" pitchFamily="34" charset="0"/>
                        </a:rPr>
                        <a:t>88,93</a:t>
                      </a:r>
                      <a:endParaRPr lang="pl-PL" sz="2000" b="1" dirty="0">
                        <a:solidFill>
                          <a:srgbClr val="FFFF00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cap="small" dirty="0">
                <a:latin typeface="Arial Black" pitchFamily="34" charset="0"/>
              </a:rPr>
              <a:t>   </a:t>
            </a: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Wykonanie dochodów </a:t>
            </a:r>
            <a:b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     za 2024 rok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2024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824514"/>
              </p:ext>
            </p:extLst>
          </p:nvPr>
        </p:nvGraphicFramePr>
        <p:xfrm>
          <a:off x="498376" y="1921752"/>
          <a:ext cx="814724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Prace konserwatorskie dekoracji malarskiej ścian w nawie głównej </a:t>
                      </a:r>
                    </a:p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– 2 i 3 przęsło – Kościół w Lwówku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1.152.958,94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1.152.958,94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4147405"/>
            <a:ext cx="3048000" cy="2286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857" y="4149080"/>
            <a:ext cx="3045766" cy="228432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93369" y="3712093"/>
            <a:ext cx="2813294" cy="210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44447"/>
      </p:ext>
    </p:extLst>
  </p:cSld>
  <p:clrMapOvr>
    <a:masterClrMapping/>
  </p:clrMapOvr>
  <p:transition spd="med" advClick="0" advTm="0"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2024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052254"/>
              </p:ext>
            </p:extLst>
          </p:nvPr>
        </p:nvGraphicFramePr>
        <p:xfrm>
          <a:off x="498376" y="1921752"/>
          <a:ext cx="814724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Budowa boiska wielofunkcyjnego wraz z zadaszeniem</a:t>
                      </a:r>
                      <a:r>
                        <a:rPr lang="pl-PL" baseline="0" dirty="0">
                          <a:solidFill>
                            <a:srgbClr val="FFFF00"/>
                          </a:solidFill>
                        </a:rPr>
                        <a:t> o stałej konstrukcji przy </a:t>
                      </a:r>
                      <a:r>
                        <a:rPr lang="pl-PL" baseline="0" dirty="0" err="1">
                          <a:solidFill>
                            <a:srgbClr val="FFFF00"/>
                          </a:solidFill>
                        </a:rPr>
                        <a:t>ZSPiP</a:t>
                      </a:r>
                      <a:r>
                        <a:rPr lang="pl-PL" baseline="0" dirty="0">
                          <a:solidFill>
                            <a:srgbClr val="FFFF00"/>
                          </a:solidFill>
                        </a:rPr>
                        <a:t> w Zębowie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3.475.000,00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3.474.983,76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5" y="3475562"/>
            <a:ext cx="3970365" cy="297777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167" y="3695378"/>
            <a:ext cx="4145631" cy="253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21865"/>
      </p:ext>
    </p:extLst>
  </p:cSld>
  <p:clrMapOvr>
    <a:masterClrMapping/>
  </p:clrMapOvr>
  <p:transition spd="med" advClick="0" advTm="0">
    <p:zoom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2024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3682136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Budowa chodnika przy ul. Zielonej w Lwówku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60.000,00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57.256,50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95,43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99" y="3135675"/>
            <a:ext cx="1949400" cy="34656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614" y="3135675"/>
            <a:ext cx="1949400" cy="34656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984" y="3135675"/>
            <a:ext cx="1949400" cy="34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7744"/>
      </p:ext>
    </p:extLst>
  </p:cSld>
  <p:clrMapOvr>
    <a:masterClrMapping/>
  </p:clrMapOvr>
  <p:transition spd="med" advClick="0" advTm="0">
    <p:zoom dir="in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2024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3858194"/>
              </p:ext>
            </p:extLst>
          </p:nvPr>
        </p:nvGraphicFramePr>
        <p:xfrm>
          <a:off x="498376" y="1921752"/>
          <a:ext cx="814724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Przebudowa drogi gminnej w miejscowości Chmielinko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160.000,00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154.565,02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96,61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6" y="3861048"/>
            <a:ext cx="3937290" cy="262851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596" y="3243030"/>
            <a:ext cx="3937290" cy="262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789806"/>
      </p:ext>
    </p:extLst>
  </p:cSld>
  <p:clrMapOvr>
    <a:masterClrMapping/>
  </p:clrMapOvr>
  <p:transition spd="med" advClick="0" advTm="0"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2024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951522"/>
              </p:ext>
            </p:extLst>
          </p:nvPr>
        </p:nvGraphicFramePr>
        <p:xfrm>
          <a:off x="498376" y="1921752"/>
          <a:ext cx="814724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Przebudowa drogi wraz z przebudową</a:t>
                      </a:r>
                      <a:r>
                        <a:rPr lang="pl-PL" baseline="0" dirty="0">
                          <a:solidFill>
                            <a:srgbClr val="FFFF00"/>
                          </a:solidFill>
                        </a:rPr>
                        <a:t> gazociągu Dn500 wysokiego ciśnienia w miejscowości Zębowo</a:t>
                      </a:r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220.000,00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208.854,00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94,94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67864"/>
            <a:ext cx="4270186" cy="240291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94745"/>
            <a:ext cx="1948081" cy="346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24369"/>
      </p:ext>
    </p:extLst>
  </p:cSld>
  <p:clrMapOvr>
    <a:masterClrMapping/>
  </p:clrMapOvr>
  <p:transition spd="med" advClick="0" advTm="0">
    <p:zoom dir="in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 descr="Herb_Lwówek.jpg">
            <a:extLst>
              <a:ext uri="{FF2B5EF4-FFF2-40B4-BE49-F238E27FC236}">
                <a16:creationId xmlns:a16="http://schemas.microsoft.com/office/drawing/2014/main" id="{A6B7D0FA-6586-49A6-B6D4-FDAEE72271F2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83D137-D916-417A-917E-E7DFF12756AB}"/>
              </a:ext>
            </a:extLst>
          </p:cNvPr>
          <p:cNvSpPr txBox="1"/>
          <p:nvPr/>
        </p:nvSpPr>
        <p:spPr>
          <a:xfrm>
            <a:off x="1475656" y="239744"/>
            <a:ext cx="64758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Wykonanie zadań inwestycyjnych z budżetu gminy Lwówek za 2024 rok</a:t>
            </a:r>
            <a:endParaRPr lang="pl-PL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ymbol zastępczy zawartości 6">
            <a:extLst>
              <a:ext uri="{FF2B5EF4-FFF2-40B4-BE49-F238E27FC236}">
                <a16:creationId xmlns:a16="http://schemas.microsoft.com/office/drawing/2014/main" id="{179EE300-E74F-4281-B03A-1F77503241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2831614"/>
              </p:ext>
            </p:extLst>
          </p:nvPr>
        </p:nvGraphicFramePr>
        <p:xfrm>
          <a:off x="498376" y="1921752"/>
          <a:ext cx="8147247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5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FFFF00"/>
                          </a:solidFill>
                        </a:rPr>
                        <a:t>Budowa budynku gospodarczo-magazynowego                               przy Stadionie w Lwówku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333399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124.000,00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123.115,32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tx1"/>
                          </a:solidFill>
                        </a:rPr>
                        <a:t>99,29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33056"/>
            <a:ext cx="3785592" cy="283919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3429000"/>
            <a:ext cx="3840088" cy="288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87866"/>
      </p:ext>
    </p:extLst>
  </p:cSld>
  <p:clrMapOvr>
    <a:masterClrMapping/>
  </p:clrMapOvr>
  <p:transition spd="med" advClick="0" advTm="0"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423260"/>
              </p:ext>
            </p:extLst>
          </p:nvPr>
        </p:nvGraphicFramePr>
        <p:xfrm>
          <a:off x="941783" y="2200393"/>
          <a:ext cx="7745017" cy="2188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4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28607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TREŚĆ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pl-PL" sz="1900" b="1" u="none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1900" b="1" u="none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RAZEM SOŁECTWA GMINY LWÓWEK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9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644.222,47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9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641.552,39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900" b="1" dirty="0">
                        <a:solidFill>
                          <a:srgbClr val="FFFF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pl-PL" sz="1900" b="1" dirty="0">
                          <a:solidFill>
                            <a:srgbClr val="FFFF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99,59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07604" y="274638"/>
            <a:ext cx="7679196" cy="1143000"/>
          </a:xfrm>
        </p:spPr>
        <p:txBody>
          <a:bodyPr>
            <a:noAutofit/>
          </a:bodyPr>
          <a:lstStyle/>
          <a:p>
            <a:pPr algn="ctr"/>
            <a:r>
              <a:rPr lang="pl-PL" sz="2800" cap="small" dirty="0">
                <a:solidFill>
                  <a:schemeClr val="tx1"/>
                </a:solidFill>
                <a:latin typeface="Arial Black" pitchFamily="34" charset="0"/>
              </a:rPr>
              <a:t>Wykonanie wydatków zrealizowanych </a:t>
            </a:r>
            <a:br>
              <a:rPr lang="pl-PL" sz="28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2800" cap="small" dirty="0">
                <a:solidFill>
                  <a:schemeClr val="tx1"/>
                </a:solidFill>
                <a:latin typeface="Arial Black" pitchFamily="34" charset="0"/>
              </a:rPr>
              <a:t>w ramach funduszu sołeckiego </a:t>
            </a:r>
            <a:br>
              <a:rPr lang="pl-PL" sz="28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2800" cap="small" dirty="0">
                <a:solidFill>
                  <a:schemeClr val="tx1"/>
                </a:solidFill>
                <a:latin typeface="Arial Black" pitchFamily="34" charset="0"/>
              </a:rPr>
              <a:t>za 2024 rok</a:t>
            </a:r>
            <a:endParaRPr lang="pl-PL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87244"/>
              </p:ext>
            </p:extLst>
          </p:nvPr>
        </p:nvGraphicFramePr>
        <p:xfrm>
          <a:off x="179512" y="2996952"/>
          <a:ext cx="8712968" cy="181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sz="2000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WYKONANIE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%</a:t>
                      </a:r>
                      <a:r>
                        <a:rPr lang="pl-PL" sz="2000" baseline="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 WYKONANIA</a:t>
                      </a:r>
                      <a:endParaRPr lang="pl-PL" sz="2000" dirty="0">
                        <a:solidFill>
                          <a:srgbClr val="FFFF00"/>
                        </a:solidFill>
                        <a:latin typeface="Arial Black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Dochody</a:t>
                      </a:r>
                      <a:r>
                        <a:rPr lang="pl-PL" sz="1800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bieżące</a:t>
                      </a:r>
                      <a:endParaRPr lang="pl-PL" sz="1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60.708.886,75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58.231.601,59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95,92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Wydatki bieżące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58.815.599,13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55.186.587,19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93,83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Różnica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1.893.287,62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3.045.014,40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221488" cy="1143000"/>
          </a:xfrm>
        </p:spPr>
        <p:txBody>
          <a:bodyPr>
            <a:noAutofit/>
          </a:bodyPr>
          <a:lstStyle/>
          <a:p>
            <a:pPr algn="ctr"/>
            <a:r>
              <a:rPr lang="pl-PL" sz="2900" cap="small" dirty="0">
                <a:solidFill>
                  <a:schemeClr val="tx1"/>
                </a:solidFill>
                <a:latin typeface="Arial Black" pitchFamily="34" charset="0"/>
              </a:rPr>
              <a:t>Porównanie wykonania dochodów </a:t>
            </a:r>
            <a:br>
              <a:rPr lang="pl-PL" sz="29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2900" cap="small" dirty="0">
                <a:solidFill>
                  <a:schemeClr val="tx1"/>
                </a:solidFill>
                <a:latin typeface="Arial Black" pitchFamily="34" charset="0"/>
              </a:rPr>
              <a:t>i wydatków bieżących budżetu Miasta i Gminy Lwówek za 2024 r. jako spełnienie wymogu - art. 242 ust. 2 </a:t>
            </a:r>
            <a:r>
              <a:rPr lang="pl-PL" sz="2900" cap="small" dirty="0" err="1">
                <a:solidFill>
                  <a:schemeClr val="tx1"/>
                </a:solidFill>
                <a:latin typeface="Arial Black" pitchFamily="34" charset="0"/>
              </a:rPr>
              <a:t>ufp</a:t>
            </a:r>
            <a:endParaRPr lang="pl-PL" sz="2900" cap="small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Symbol zastępczy zawartości 3" descr="Herb_Lwówek.jpg"/>
          <p:cNvPicPr>
            <a:picLocks noGrp="1"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1415" y="404664"/>
            <a:ext cx="936104" cy="1159041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2613509"/>
              </p:ext>
            </p:extLst>
          </p:nvPr>
        </p:nvGraphicFramePr>
        <p:xfrm>
          <a:off x="935596" y="2348880"/>
          <a:ext cx="7272808" cy="340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48">
                <a:tc gridSpan="2">
                  <a:txBody>
                    <a:bodyPr/>
                    <a:lstStyle/>
                    <a:p>
                      <a:pPr algn="ctr"/>
                      <a:endParaRPr lang="pl-PL" sz="2000" b="1" baseline="0" dirty="0">
                        <a:solidFill>
                          <a:srgbClr val="FFFF00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2000" b="1" baseline="0" dirty="0">
                        <a:solidFill>
                          <a:srgbClr val="FFFF00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cap="small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Wykup obligacji w 2024 roku 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1.750.000,00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cap="small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Przychody – spłata pożyczek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192.128,00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cap="small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Emisja obligacji w 2024 roku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2.500.000,00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cap="small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Zadłużenie Gminy na dzień 31.12.2024 r.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2000" b="1" cap="small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pl-PL" sz="2000" b="1" cap="small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 stanowi: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endParaRPr lang="pl-PL" sz="1800" b="1" dirty="0">
                        <a:latin typeface="Arial Black" pitchFamily="34" charset="0"/>
                      </a:endParaRPr>
                    </a:p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13.200.000,00</a:t>
                      </a:r>
                    </a:p>
                    <a:p>
                      <a:pPr algn="r"/>
                      <a:endParaRPr lang="pl-PL" sz="1800" b="1" dirty="0"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tj. 20,39%</a:t>
                      </a:r>
                    </a:p>
                    <a:p>
                      <a:pPr algn="ctr"/>
                      <a:r>
                        <a:rPr lang="pl-PL" sz="1800" b="1" cap="small" baseline="0" dirty="0">
                          <a:latin typeface="Arial Black" pitchFamily="34" charset="0"/>
                        </a:rPr>
                        <a:t>zadłużenia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11560" y="5355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000" cap="small" dirty="0">
                <a:latin typeface="Arial Black" pitchFamily="34" charset="0"/>
              </a:rPr>
              <a:t>   </a:t>
            </a: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Wykonanie ogółem budżetu </a:t>
            </a:r>
            <a:b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Miasta i Gminy Lwówek  </a:t>
            </a:r>
            <a:b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     za 2024 rok</a:t>
            </a:r>
            <a:endParaRPr lang="pl-PL" sz="33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7696" y="535550"/>
            <a:ext cx="934198" cy="115668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723409"/>
              </p:ext>
            </p:extLst>
          </p:nvPr>
        </p:nvGraphicFramePr>
        <p:xfrm>
          <a:off x="251520" y="1844824"/>
          <a:ext cx="8568952" cy="3851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7095">
                <a:tc>
                  <a:txBody>
                    <a:bodyPr/>
                    <a:lstStyle/>
                    <a:p>
                      <a:endParaRPr lang="pl-PL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  <a:endParaRPr lang="pl-PL" sz="2000" b="1" baseline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8341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DOCHODY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atin typeface="Arial" pitchFamily="34" charset="0"/>
                          <a:cs typeface="Arial" pitchFamily="34" charset="0"/>
                        </a:rPr>
                        <a:t>72.816.277,33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atin typeface="Arial" pitchFamily="34" charset="0"/>
                          <a:cs typeface="Arial" pitchFamily="34" charset="0"/>
                        </a:rPr>
                        <a:t>64.756.331,34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atin typeface="Arial" pitchFamily="34" charset="0"/>
                          <a:cs typeface="Arial" pitchFamily="34" charset="0"/>
                        </a:rPr>
                        <a:t>88,93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WYDATKI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latin typeface="Arial" pitchFamily="34" charset="0"/>
                          <a:cs typeface="Arial" pitchFamily="34" charset="0"/>
                        </a:rPr>
                        <a:t>75.897.907,32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latin typeface="Arial" pitchFamily="34" charset="0"/>
                          <a:cs typeface="Arial" pitchFamily="34" charset="0"/>
                        </a:rPr>
                        <a:t>65.339.201,36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86,09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9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FFFF00"/>
                          </a:solidFill>
                          <a:latin typeface="Arial Black" panose="020B0A04020102020204" pitchFamily="34" charset="0"/>
                          <a:cs typeface="Arial" pitchFamily="34" charset="0"/>
                        </a:rPr>
                        <a:t>WYNIK</a:t>
                      </a:r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Arial Black" panose="020B0A04020102020204" pitchFamily="34" charset="0"/>
                          <a:cs typeface="Arial" pitchFamily="34" charset="0"/>
                        </a:rPr>
                        <a:t> BUDŻETOWY</a:t>
                      </a:r>
                      <a:endParaRPr lang="pl-PL" sz="2000" b="1" dirty="0">
                        <a:solidFill>
                          <a:srgbClr val="FFFF00"/>
                        </a:solidFill>
                        <a:latin typeface="Arial Black" panose="020B0A04020102020204" pitchFamily="34" charset="0"/>
                        <a:cs typeface="Arial" pitchFamily="34" charset="0"/>
                      </a:endParaRP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rgbClr val="FFFF00"/>
                          </a:solidFill>
                          <a:latin typeface="Arial Black" panose="020B0A04020102020204" pitchFamily="34" charset="0"/>
                          <a:cs typeface="Arial" pitchFamily="34" charset="0"/>
                        </a:rPr>
                        <a:t>- 582.870,02</a:t>
                      </a: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pl-PL" sz="2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55229" y="2515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Wykonanie ogółem budżetu </a:t>
            </a:r>
            <a:b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Miasta i Gminy Lwówek </a:t>
            </a:r>
            <a:b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za 2024 rok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pl-PL" sz="3000" dirty="0">
                <a:solidFill>
                  <a:schemeClr val="bg1"/>
                </a:solidFill>
              </a:rPr>
              <a:t>        </a:t>
            </a:r>
            <a:r>
              <a:rPr lang="pl-PL" sz="3000" cap="small" dirty="0">
                <a:solidFill>
                  <a:schemeClr val="bg1"/>
                </a:solidFill>
                <a:latin typeface="Arial Black" pitchFamily="34" charset="0"/>
              </a:rPr>
              <a:t>Wykonanie dochodów budżetu</a:t>
            </a:r>
            <a:br>
              <a:rPr lang="pl-PL" sz="3000" cap="small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pl-PL" sz="3000" cap="small" dirty="0">
                <a:solidFill>
                  <a:schemeClr val="bg1"/>
                </a:solidFill>
                <a:latin typeface="Arial Black" pitchFamily="34" charset="0"/>
              </a:rPr>
              <a:t>      za 2024 rok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353511"/>
              </p:ext>
            </p:extLst>
          </p:nvPr>
        </p:nvGraphicFramePr>
        <p:xfrm>
          <a:off x="297868" y="882452"/>
          <a:ext cx="8568952" cy="5975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56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30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FFFF00"/>
                          </a:solidFill>
                        </a:rPr>
                        <a:t>WYSZCZEGÓLNIENIE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FFFF00"/>
                          </a:solidFill>
                        </a:rPr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FFFF00"/>
                          </a:solidFill>
                        </a:rPr>
                        <a:t>WYKONANIE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FFFF00"/>
                          </a:solidFill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Udziały w PIT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8.499.608,00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8.499.608,00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996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Udziały w 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382.944,00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382.944,00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0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Podatek od nieruchomości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11.210.552,00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10.301.165,99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91,89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0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Podatek rolny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1.961.673,00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1.663.242,05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84,79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446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Podatek od środków transportowych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382.871,00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329.842,00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86,15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802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Opłata za śmieci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2.578.440,00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2.712.267,87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105,19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0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Dotacje § 2010 i</a:t>
                      </a:r>
                      <a:r>
                        <a:rPr lang="pl-PL" sz="1400" b="1" baseline="0" dirty="0"/>
                        <a:t> </a:t>
                      </a:r>
                      <a:r>
                        <a:rPr kumimoji="0" lang="pl-P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§ 2060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7.185.943,43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7.072.435,62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98,42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30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Dotacje § 2030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1.903.937,97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1.873.553,76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98,40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3446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Subwencja ogółem wraz z uzupełnieniem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21.361.345,00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21.361.345,00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100,00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56538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Pozyskane środki zewnętrzne inwestycyjne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chemeClr val="bg1"/>
                          </a:solidFill>
                        </a:rPr>
                        <a:t>9.914.014,58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7.295.151,80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73,58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30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Wpływy z dzierżaw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209.364,00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202.001,12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96,48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7909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Środki</a:t>
                      </a:r>
                      <a:r>
                        <a:rPr lang="pl-PL" sz="1400" b="1" baseline="0" dirty="0"/>
                        <a:t> z Funduszu Pomocy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551.033,10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550.528,40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99,91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830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Środki UE</a:t>
                      </a:r>
                      <a:r>
                        <a:rPr lang="pl-PL" sz="1400" b="1" baseline="0" dirty="0"/>
                        <a:t> na realizację projektu </a:t>
                      </a:r>
                      <a:endParaRPr lang="pl-P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940.040,92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274.598,40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29,21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8305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Pozostałe dochody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5.734.510,33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/>
                        <a:t>2.237.647,33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/>
                        <a:t>39,02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9061"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SUMA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72.816.277,33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4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64.756.331,34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88,93</a:t>
                      </a:r>
                    </a:p>
                  </a:txBody>
                  <a:tcPr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7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-26267"/>
            <a:ext cx="720081" cy="90872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630260"/>
              </p:ext>
            </p:extLst>
          </p:nvPr>
        </p:nvGraphicFramePr>
        <p:xfrm>
          <a:off x="323528" y="1556792"/>
          <a:ext cx="8533005" cy="475294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4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6449">
                <a:tc gridSpan="2">
                  <a:txBody>
                    <a:bodyPr/>
                    <a:lstStyle/>
                    <a:p>
                      <a:pPr algn="l"/>
                      <a:r>
                        <a:rPr lang="pl-PL" sz="1600" b="1" baseline="0" dirty="0">
                          <a:latin typeface="Arial Black" panose="020B0A04020102020204" pitchFamily="34" charset="0"/>
                        </a:rPr>
                        <a:t>Wartość mienia ogółem wynosi,</a:t>
                      </a:r>
                    </a:p>
                    <a:p>
                      <a:pPr algn="l"/>
                      <a:r>
                        <a:rPr lang="pl-PL" sz="1600" b="1" baseline="0" dirty="0">
                          <a:latin typeface="Arial Black" panose="020B0A04020102020204" pitchFamily="34" charset="0"/>
                        </a:rPr>
                        <a:t>w tym: największą grupę stanowią budynki, budowle, obiekty inżynieryjne i urządzenia techniczne</a:t>
                      </a:r>
                      <a:endParaRPr lang="pl-PL" sz="1600" b="1" baseline="0" dirty="0">
                        <a:solidFill>
                          <a:srgbClr val="FFFF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138.509.565,16</a:t>
                      </a:r>
                    </a:p>
                    <a:p>
                      <a:pPr algn="r"/>
                      <a:endParaRPr lang="pl-PL" sz="1600" b="1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183">
                <a:tc gridSpan="2">
                  <a:txBody>
                    <a:bodyPr/>
                    <a:lstStyle/>
                    <a:p>
                      <a:pPr algn="l"/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Umorzenie mienia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49.685.460,22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390">
                <a:tc gridSpan="2">
                  <a:txBody>
                    <a:bodyPr/>
                    <a:lstStyle/>
                    <a:p>
                      <a:pPr algn="l"/>
                      <a:r>
                        <a:rPr lang="pl-PL" sz="1600" b="1" baseline="0" dirty="0">
                          <a:latin typeface="Arial Black" panose="020B0A04020102020204" pitchFamily="34" charset="0"/>
                        </a:rPr>
                        <a:t>Stan  gruntów gminnych – 482,0110 ha o wartości,</a:t>
                      </a:r>
                    </a:p>
                    <a:p>
                      <a:pPr algn="l"/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w tym: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pl-PL" sz="1600" b="1" baseline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7.784.021,31</a:t>
                      </a: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  <a:p>
                      <a:pPr algn="r"/>
                      <a:endParaRPr lang="pl-PL" sz="1600" b="1" baseline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3129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użytki  rolne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grunty leśne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tereny zabudowane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drogi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grunty pod wodami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nieużytki i inne</a:t>
                      </a: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124,7246 ha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9,3429 ha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35,5758 ha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295,1489 ha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10,1000 ha</a:t>
                      </a:r>
                    </a:p>
                    <a:p>
                      <a:pPr marL="0" indent="0" algn="r">
                        <a:buFont typeface="Arial" panose="020B0604020202020204" pitchFamily="34" charset="0"/>
                        <a:buNone/>
                      </a:pPr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7,1188 ha</a:t>
                      </a: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352">
                <a:tc gridSpan="2">
                  <a:txBody>
                    <a:bodyPr/>
                    <a:lstStyle/>
                    <a:p>
                      <a:pPr algn="l"/>
                      <a:r>
                        <a:rPr lang="pl-PL" sz="1600" b="1" baseline="0" dirty="0">
                          <a:latin typeface="Arial Black" panose="020B0A04020102020204" pitchFamily="34" charset="0"/>
                        </a:rPr>
                        <a:t>Dochody uzyskane z mienia w 2024 roku wynoszą</a:t>
                      </a:r>
                      <a:endParaRPr lang="pl-PL" sz="1600" b="1" baseline="0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593.608,67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6449">
                <a:tc gridSpan="2">
                  <a:txBody>
                    <a:bodyPr/>
                    <a:lstStyle/>
                    <a:p>
                      <a:pPr algn="r"/>
                      <a:r>
                        <a:rPr lang="pl-PL" sz="1600" b="1" baseline="0" dirty="0">
                          <a:latin typeface="Arial Black" panose="020B0A04020102020204" pitchFamily="34" charset="0"/>
                        </a:rPr>
                        <a:t>Nakłady na mienie gminne wynoszą ogółem: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baseline="0" dirty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  <a:cs typeface="Times New Roman" pitchFamily="18" charset="0"/>
                        </a:rPr>
                        <a:t>10.152.614,17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6328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Informacja o stanie mienia komunalnego na dzień 31.12.2024 r.</a:t>
            </a:r>
            <a:endParaRPr lang="pl-PL" sz="33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256435"/>
            <a:ext cx="817608" cy="101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78768"/>
      </p:ext>
    </p:extLst>
  </p:cSld>
  <p:clrMapOvr>
    <a:masterClrMapping/>
  </p:clrMapOvr>
  <p:transition spd="med" advClick="0" advTm="0">
    <p:zoom dir="in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jednostki budżetowej lub samorządowego zakładu budżetowego za 2024 rok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6782254" cy="4752528"/>
          </a:xfrm>
        </p:spPr>
      </p:pic>
    </p:spTree>
    <p:extLst>
      <p:ext uri="{BB962C8B-B14F-4D97-AF65-F5344CB8AC3E}">
        <p14:creationId xmlns:p14="http://schemas.microsoft.com/office/powerpoint/2010/main" val="1573539425"/>
      </p:ext>
    </p:extLst>
  </p:cSld>
  <p:clrMapOvr>
    <a:masterClrMapping/>
  </p:clrMapOvr>
  <p:transition spd="med" advClick="0" advTm="0"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jednostki budżetowej lub samorządowego zakładu budżetowego za 2024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3" y="2060848"/>
            <a:ext cx="8135485" cy="4305901"/>
          </a:xfrm>
        </p:spPr>
      </p:pic>
    </p:spTree>
    <p:extLst>
      <p:ext uri="{BB962C8B-B14F-4D97-AF65-F5344CB8AC3E}">
        <p14:creationId xmlns:p14="http://schemas.microsoft.com/office/powerpoint/2010/main" val="151574974"/>
      </p:ext>
    </p:extLst>
  </p:cSld>
  <p:clrMapOvr>
    <a:masterClrMapping/>
  </p:clrMapOvr>
  <p:transition spd="med" advClick="0" advTm="0">
    <p:zoom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jednostki budżetowej lub samorządowego zakładu budżetowego za 2024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6832"/>
            <a:ext cx="6960474" cy="4752528"/>
          </a:xfrm>
        </p:spPr>
      </p:pic>
    </p:spTree>
    <p:extLst>
      <p:ext uri="{BB962C8B-B14F-4D97-AF65-F5344CB8AC3E}">
        <p14:creationId xmlns:p14="http://schemas.microsoft.com/office/powerpoint/2010/main" val="4293192202"/>
      </p:ext>
    </p:extLst>
  </p:cSld>
  <p:clrMapOvr>
    <a:masterClrMapping/>
  </p:clrMapOvr>
  <p:transition spd="med" advClick="0" advTm="0"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jednostki budżetowej lub samorządowego zakładu budżetowego za 2024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8014724" cy="4525962"/>
          </a:xfrm>
        </p:spPr>
      </p:pic>
    </p:spTree>
    <p:extLst>
      <p:ext uri="{BB962C8B-B14F-4D97-AF65-F5344CB8AC3E}">
        <p14:creationId xmlns:p14="http://schemas.microsoft.com/office/powerpoint/2010/main" val="1629612"/>
      </p:ext>
    </p:extLst>
  </p:cSld>
  <p:clrMapOvr>
    <a:masterClrMapping/>
  </p:clrMapOvr>
  <p:transition spd="med" advClick="0" advTm="0">
    <p:zoom dir="in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jednostki budżetowej lub samorządowego zakładu budżetowego za 2024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68960"/>
            <a:ext cx="8136904" cy="2819794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07" y="2564904"/>
            <a:ext cx="8102441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11814"/>
      </p:ext>
    </p:extLst>
  </p:cSld>
  <p:clrMapOvr>
    <a:masterClrMapping/>
  </p:clrMapOvr>
  <p:transition spd="med" advClick="0" advTm="0">
    <p:zoom dir="in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z wykonania budżetu jednostki samorządu terytorialnego za 2024 rok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6857457" cy="4742910"/>
          </a:xfrm>
        </p:spPr>
      </p:pic>
    </p:spTree>
    <p:extLst>
      <p:ext uri="{BB962C8B-B14F-4D97-AF65-F5344CB8AC3E}">
        <p14:creationId xmlns:p14="http://schemas.microsoft.com/office/powerpoint/2010/main" val="1619598332"/>
      </p:ext>
    </p:extLst>
  </p:cSld>
  <p:clrMapOvr>
    <a:masterClrMapping/>
  </p:clrMapOvr>
  <p:transition spd="med" advClick="0" advTm="0">
    <p:zoom dir="in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7127352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Bilans z wykonania budżetu jednostki samorządu terytorialnego za 2024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6214492" cy="4697569"/>
          </a:xfrm>
        </p:spPr>
      </p:pic>
    </p:spTree>
    <p:extLst>
      <p:ext uri="{BB962C8B-B14F-4D97-AF65-F5344CB8AC3E}">
        <p14:creationId xmlns:p14="http://schemas.microsoft.com/office/powerpoint/2010/main" val="2705851441"/>
      </p:ext>
    </p:extLst>
  </p:cSld>
  <p:clrMapOvr>
    <a:masterClrMapping/>
  </p:clrMapOvr>
  <p:transition spd="med" advClick="0" advTm="0">
    <p:zoom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930226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Rachunek zysów i strat jednostki (wariant porównawczy) za 2024 rok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482941" cy="4736396"/>
          </a:xfrm>
        </p:spPr>
      </p:pic>
    </p:spTree>
    <p:extLst>
      <p:ext uri="{BB962C8B-B14F-4D97-AF65-F5344CB8AC3E}">
        <p14:creationId xmlns:p14="http://schemas.microsoft.com/office/powerpoint/2010/main" val="1458266639"/>
      </p:ext>
    </p:extLst>
  </p:cSld>
  <p:clrMapOvr>
    <a:masterClrMapping/>
  </p:clrMapOvr>
  <p:transition spd="med" advClick="0" advTm="0">
    <p:zoom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0"/>
            <a:ext cx="6993680" cy="1916832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Rachunek zysów i strat jednostki (wariant porównawczy) za 2024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92020"/>
            <a:ext cx="7754579" cy="4294984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5987004"/>
            <a:ext cx="7754578" cy="7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66875"/>
      </p:ext>
    </p:extLst>
  </p:cSld>
  <p:clrMapOvr>
    <a:masterClrMapping/>
  </p:clrMapOvr>
  <p:transition spd="med" advClick="0" advTm="0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038997"/>
              </p:ext>
            </p:extLst>
          </p:nvPr>
        </p:nvGraphicFramePr>
        <p:xfrm>
          <a:off x="395536" y="1570039"/>
          <a:ext cx="8291264" cy="4954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6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4499">
                <a:tc>
                  <a:txBody>
                    <a:bodyPr/>
                    <a:lstStyle/>
                    <a:p>
                      <a:endParaRPr lang="pl-PL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2414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SUBWENCJE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21.361.345,00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21.361.345,00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100,00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6384">
                <a:tc>
                  <a:txBody>
                    <a:bodyPr/>
                    <a:lstStyle/>
                    <a:p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DOTACJE </a:t>
                      </a:r>
                    </a:p>
                    <a:p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(na</a:t>
                      </a:r>
                      <a:r>
                        <a:rPr lang="pl-PL" sz="20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zadania zlecone i własne)</a:t>
                      </a:r>
                      <a:endParaRPr lang="pl-PL" sz="20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9.089.881,40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8.945.989,38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98,42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499">
                <a:tc>
                  <a:txBody>
                    <a:bodyPr/>
                    <a:lstStyle/>
                    <a:p>
                      <a:r>
                        <a:rPr lang="pl-PL" sz="20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Dochody majątkowe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12.107.390,58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6.524.729,75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53,89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1179">
                <a:tc>
                  <a:txBody>
                    <a:bodyPr/>
                    <a:lstStyle/>
                    <a:p>
                      <a:r>
                        <a:rPr lang="pl-PL" sz="20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Podatki, opłaty </a:t>
                      </a:r>
                      <a:br>
                        <a:rPr lang="pl-PL" sz="20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pl-PL" sz="20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pozostałe dochody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30.257.660,35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27.924.267,21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latin typeface="Arial Black" pitchFamily="34" charset="0"/>
                        </a:rPr>
                        <a:t>92,29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975">
                <a:tc>
                  <a:txBody>
                    <a:bodyPr/>
                    <a:lstStyle/>
                    <a:p>
                      <a:pPr algn="ctr"/>
                      <a:r>
                        <a:rPr lang="pl-PL" sz="2000" b="1" u="none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SUMA</a:t>
                      </a: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72.816.277,33</a:t>
                      </a: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64.756.331,34</a:t>
                      </a: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88,93</a:t>
                      </a: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	</a:t>
            </a:r>
          </a:p>
        </p:txBody>
      </p:sp>
      <p:sp>
        <p:nvSpPr>
          <p:cNvPr id="7" name="Tytuł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</a:t>
            </a:r>
            <a:r>
              <a:rPr kumimoji="0" lang="pl-PL" sz="3000" b="1" i="0" u="none" strike="noStrike" kern="1200" cap="small" spc="0" normalizeH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Wykonanie dochodów budżetu</a:t>
            </a:r>
            <a:br>
              <a:rPr kumimoji="0" lang="pl-PL" sz="3000" b="1" i="0" u="none" strike="noStrike" kern="1200" cap="small" spc="0" normalizeH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pl-PL" sz="3000" b="1" i="0" u="none" strike="noStrike" kern="1200" cap="small" spc="0" normalizeH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    za 2024 rok </a:t>
            </a:r>
            <a:br>
              <a:rPr kumimoji="0" lang="pl-PL" sz="3000" b="1" i="0" u="none" strike="noStrike" kern="1200" cap="small" spc="0" normalizeH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pl-PL" sz="3000" b="1" i="0" u="none" strike="noStrike" kern="1200" cap="small" spc="0" normalizeH="0" noProof="0" dirty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    według największych źródeł </a:t>
            </a:r>
          </a:p>
        </p:txBody>
      </p:sp>
      <p:pic>
        <p:nvPicPr>
          <p:cNvPr id="8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-99392"/>
            <a:ext cx="6993680" cy="1715541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Rachunek zysów i strat jednostki (wariant porównawczy) za 2024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8015"/>
            <a:ext cx="792089" cy="980728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" y="4704462"/>
            <a:ext cx="7159947" cy="2142758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77" y="1484784"/>
            <a:ext cx="6832759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2427"/>
      </p:ext>
    </p:extLst>
  </p:cSld>
  <p:clrMapOvr>
    <a:masterClrMapping/>
  </p:clrMapOvr>
  <p:transition spd="med" advClick="0" advTm="0">
    <p:zoom dir="in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116632"/>
            <a:ext cx="6993680" cy="1872208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Zestawienie zmian w funduszu jednostki za 2024 rok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3" y="1700808"/>
            <a:ext cx="6805695" cy="4972198"/>
          </a:xfrm>
        </p:spPr>
      </p:pic>
    </p:spTree>
    <p:extLst>
      <p:ext uri="{BB962C8B-B14F-4D97-AF65-F5344CB8AC3E}">
        <p14:creationId xmlns:p14="http://schemas.microsoft.com/office/powerpoint/2010/main" val="265009817"/>
      </p:ext>
    </p:extLst>
  </p:cSld>
  <p:clrMapOvr>
    <a:masterClrMapping/>
  </p:clrMapOvr>
  <p:transition spd="med" advClick="0" advTm="0">
    <p:zoom dir="in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642194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Zestawienie zmian w funduszu jednostki za 2024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15" y="1772816"/>
            <a:ext cx="8135485" cy="4201111"/>
          </a:xfrm>
        </p:spPr>
      </p:pic>
    </p:spTree>
    <p:extLst>
      <p:ext uri="{BB962C8B-B14F-4D97-AF65-F5344CB8AC3E}">
        <p14:creationId xmlns:p14="http://schemas.microsoft.com/office/powerpoint/2010/main" val="2690962607"/>
      </p:ext>
    </p:extLst>
  </p:cSld>
  <p:clrMapOvr>
    <a:masterClrMapping/>
  </p:clrMapOvr>
  <p:transition spd="med" advClick="0" advTm="0">
    <p:zoom dir="in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693120" y="274638"/>
            <a:ext cx="6993680" cy="1642194"/>
          </a:xfrm>
        </p:spPr>
        <p:txBody>
          <a:bodyPr>
            <a:no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Zestawienie zmian w funduszu jednostki za 2024 rok (c.d.)</a:t>
            </a:r>
            <a:endParaRPr lang="pl-PL" sz="3000" dirty="0">
              <a:solidFill>
                <a:schemeClr val="tx1"/>
              </a:solidFill>
            </a:endParaRP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792089" cy="980728"/>
          </a:xfrm>
          <a:prstGeom prst="rect">
            <a:avLst/>
          </a:prstGeom>
        </p:spPr>
      </p:pic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89040"/>
            <a:ext cx="7992586" cy="2850977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13227"/>
            <a:ext cx="7992586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54179"/>
      </p:ext>
    </p:extLst>
  </p:cSld>
  <p:clrMapOvr>
    <a:masterClrMapping/>
  </p:clrMapOvr>
  <p:transition spd="med" advClick="0" advTm="0">
    <p:zoom dir="in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6464"/>
          </a:xfrm>
        </p:spPr>
        <p:txBody>
          <a:bodyPr/>
          <a:lstStyle/>
          <a:p>
            <a:pPr algn="ctr">
              <a:defRPr/>
            </a:pPr>
            <a:endParaRPr lang="pl-PL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endParaRPr lang="pl-PL" sz="2800" b="1" i="1" dirty="0"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buNone/>
              <a:defRPr/>
            </a:pPr>
            <a: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Urząd Miasta i Gminy Lwówek</a:t>
            </a:r>
          </a:p>
          <a:p>
            <a:pPr algn="ctr">
              <a:buNone/>
              <a:defRPr/>
            </a:pPr>
            <a: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64-310 Lwówek</a:t>
            </a:r>
          </a:p>
          <a:p>
            <a:pPr algn="ctr">
              <a:buNone/>
              <a:defRPr/>
            </a:pPr>
            <a: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ul. Ratuszowa 2</a:t>
            </a:r>
          </a:p>
          <a:p>
            <a:pPr algn="ctr">
              <a:buNone/>
              <a:defRPr/>
            </a:pPr>
            <a: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Tel/</a:t>
            </a:r>
            <a:r>
              <a:rPr lang="pl-PL" sz="2800" b="1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fax</a:t>
            </a:r>
            <a: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: 0 (...) 61 441- 40 - 24 </a:t>
            </a:r>
            <a:b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pl-PL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e-mail: </a:t>
            </a:r>
            <a:r>
              <a:rPr lang="pl-PL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hlinkClick r:id="rId2"/>
              </a:rPr>
              <a:t>urzad@lwowek.com.pl</a:t>
            </a:r>
            <a:endParaRPr lang="pl-PL" sz="2800" b="1" i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>
              <a:buNone/>
              <a:defRPr/>
            </a:pPr>
            <a:r>
              <a:rPr lang="pl-PL" sz="28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  <a:hlinkClick r:id="rId3"/>
              </a:rPr>
              <a:t>http://www.lwowek.com.pl</a:t>
            </a:r>
            <a:endParaRPr lang="pl-PL" sz="2800" b="1" i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r>
              <a:rPr lang="pl-PL" sz="4400" i="1" dirty="0">
                <a:solidFill>
                  <a:srgbClr val="0000CC"/>
                </a:solidFill>
                <a:latin typeface="Garamond" pitchFamily="18" charset="0"/>
              </a:rPr>
              <a:t>            </a:t>
            </a:r>
            <a:r>
              <a:rPr lang="pl-PL" sz="4800" i="1" u="sng" dirty="0">
                <a:solidFill>
                  <a:srgbClr val="0000CC"/>
                </a:solidFill>
                <a:latin typeface="Arial Black" panose="020B0A04020102020204" pitchFamily="34" charset="0"/>
              </a:rPr>
              <a:t>DZIĘKUJEMY</a:t>
            </a:r>
          </a:p>
        </p:txBody>
      </p:sp>
      <p:pic>
        <p:nvPicPr>
          <p:cNvPr id="4" name="Symbol zastępczy zawartości 3" descr="Herb_Lwówek.jpg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412776"/>
            <a:ext cx="1702007" cy="1872208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/>
            </a:gs>
            <a:gs pos="0">
              <a:schemeClr val="tx1"/>
            </a:gs>
            <a:gs pos="40000">
              <a:schemeClr val="tx1"/>
            </a:gs>
            <a:gs pos="100000">
              <a:schemeClr val="tx1"/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415825"/>
              </p:ext>
            </p:extLst>
          </p:nvPr>
        </p:nvGraphicFramePr>
        <p:xfrm>
          <a:off x="827584" y="1700808"/>
          <a:ext cx="77151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  <a:r>
                        <a:rPr lang="pl-PL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DOCHODÓW</a:t>
                      </a:r>
                      <a:endParaRPr lang="pl-PL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latin typeface="Arial" pitchFamily="34" charset="0"/>
                          <a:cs typeface="Arial" pitchFamily="34" charset="0"/>
                        </a:rPr>
                        <a:t>2.578.440,00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latin typeface="Arial" pitchFamily="34" charset="0"/>
                          <a:cs typeface="Arial" pitchFamily="34" charset="0"/>
                        </a:rPr>
                        <a:t>2.712.267,87</a:t>
                      </a:r>
                    </a:p>
                  </a:txBody>
                  <a:tcPr marL="44873" marR="448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latin typeface="Arial" pitchFamily="34" charset="0"/>
                          <a:cs typeface="Arial" pitchFamily="34" charset="0"/>
                        </a:rPr>
                        <a:t>105,19</a:t>
                      </a:r>
                    </a:p>
                  </a:txBody>
                  <a:tcPr marL="44873" marR="448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Symbol zastępczy zawartości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80981377"/>
              </p:ext>
            </p:extLst>
          </p:nvPr>
        </p:nvGraphicFramePr>
        <p:xfrm>
          <a:off x="323528" y="2595494"/>
          <a:ext cx="8496944" cy="308380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498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Zaległość na dzień</a:t>
                      </a:r>
                      <a:r>
                        <a:rPr lang="pl-PL" b="1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31 grudnia 2024 r.</a:t>
                      </a:r>
                      <a:endParaRPr lang="pl-PL" b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326.433,68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Ilość wysłanych upomnień w celu ściągnięcia zaległości</a:t>
                      </a:r>
                    </a:p>
                    <a:p>
                      <a:pPr algn="l"/>
                      <a:endParaRPr lang="pl-PL" b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785 szt.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Ilość wysłanych tytułów wykonawczych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385 szt.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338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Ściągnięte</a:t>
                      </a:r>
                      <a:r>
                        <a:rPr lang="pl-PL" b="1" baseline="0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 zaległości na podstawie tytułów wykonawczych.</a:t>
                      </a:r>
                    </a:p>
                    <a:p>
                      <a:pPr algn="l"/>
                      <a:endParaRPr lang="pl-PL" b="1" dirty="0">
                        <a:solidFill>
                          <a:srgbClr val="0000CC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74.640,04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pl-PL" b="1" dirty="0">
                          <a:solidFill>
                            <a:srgbClr val="0000CC"/>
                          </a:solidFill>
                          <a:latin typeface="Arial" pitchFamily="34" charset="0"/>
                          <a:cs typeface="Arial" pitchFamily="34" charset="0"/>
                        </a:rPr>
                        <a:t>Liczba osób wynikająca ze złożonych deklaracji objętych systemem odbioru odpadów: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7.757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	</a:t>
            </a:r>
            <a:r>
              <a:rPr lang="pl-PL" sz="3300" cap="small" dirty="0">
                <a:latin typeface="Arial Black" pitchFamily="34" charset="0"/>
              </a:rPr>
              <a:t> </a:t>
            </a:r>
            <a:r>
              <a:rPr lang="pl-PL" sz="3300" cap="small" dirty="0">
                <a:solidFill>
                  <a:schemeClr val="bg1"/>
                </a:solidFill>
                <a:latin typeface="Arial Black" pitchFamily="34" charset="0"/>
              </a:rPr>
              <a:t>realizacja opłaty śmieciowej </a:t>
            </a:r>
            <a:br>
              <a:rPr lang="pl-PL" sz="3300" cap="small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pl-PL" sz="3300" cap="small" dirty="0">
                <a:solidFill>
                  <a:schemeClr val="bg1"/>
                </a:solidFill>
                <a:latin typeface="Arial Black" pitchFamily="34" charset="0"/>
              </a:rPr>
              <a:t>w 2024 roku</a:t>
            </a:r>
            <a:endParaRPr lang="pl-PL" sz="3300" cap="small" dirty="0">
              <a:solidFill>
                <a:schemeClr val="bg1"/>
              </a:solidFill>
            </a:endParaRPr>
          </a:p>
        </p:txBody>
      </p:sp>
      <p:pic>
        <p:nvPicPr>
          <p:cNvPr id="6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32656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650456"/>
              </p:ext>
            </p:extLst>
          </p:nvPr>
        </p:nvGraphicFramePr>
        <p:xfrm>
          <a:off x="179512" y="1700808"/>
          <a:ext cx="8568952" cy="4881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563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RODZAJ PODATKU 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KWOTA </a:t>
                      </a:r>
                      <a:endParaRPr lang="pl-PL" sz="1600" b="1" baseline="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124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OD NIERUCHOMOŚCI </a:t>
                      </a:r>
                    </a:p>
                    <a:p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 tym z lat ubiegłych – </a:t>
                      </a:r>
                      <a:r>
                        <a:rPr lang="pl-PL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1.139.865,35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1.466.106,01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172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 ROLNY</a:t>
                      </a:r>
                    </a:p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tym z lat ubiegłych – </a:t>
                      </a:r>
                      <a:r>
                        <a:rPr lang="pl-PL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25.200,00</a:t>
                      </a:r>
                      <a:endParaRPr lang="pl-PL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33.832,59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204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 LEŚNY</a:t>
                      </a:r>
                    </a:p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tym z lat ubiegłych – </a:t>
                      </a:r>
                      <a:r>
                        <a:rPr lang="pl-PL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49,57</a:t>
                      </a:r>
                      <a:endParaRPr lang="pl-PL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367,57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26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 OD ŚRODKÓW TRANSPORTOWYCH</a:t>
                      </a:r>
                      <a:endParaRPr lang="pl-PL" sz="6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tym z lat ubiegłych – </a:t>
                      </a:r>
                      <a:r>
                        <a:rPr lang="pl-PL" sz="16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80.154,21</a:t>
                      </a:r>
                      <a:endParaRPr lang="pl-PL" sz="16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99.895,01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26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 OD DZIAŁALNOŚCI GOSPODARCZEJ OSÓB FIZYCZNYCH OPŁACANY W FORMIE KARTY PODATKOWEJ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latin typeface="Arial Black" pitchFamily="34" charset="0"/>
                        </a:rPr>
                        <a:t>3.752,48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26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 OD CZYNNOŚCI CYWILNOPRAWNYCH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952,46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26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PODATEK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OD SPADKÓW I DAROWIZN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0,74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9781">
                <a:tc>
                  <a:txBody>
                    <a:bodyPr/>
                    <a:lstStyle/>
                    <a:p>
                      <a:pPr algn="r"/>
                      <a:r>
                        <a:rPr lang="pl-PL" sz="20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SUMA</a:t>
                      </a: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1.604.906,86</a:t>
                      </a:r>
                    </a:p>
                  </a:txBody>
                  <a:tcPr anchor="ctr"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49188" y="32352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	</a:t>
            </a:r>
            <a:r>
              <a:rPr lang="pl-PL" sz="3300" cap="small" dirty="0">
                <a:latin typeface="Arial Black" pitchFamily="34" charset="0"/>
              </a:rPr>
              <a:t> </a:t>
            </a: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Wykaz zaległości podatkowych </a:t>
            </a:r>
            <a:b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               na 31 GRUDNIA 2024 r.</a:t>
            </a:r>
            <a:b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            </a:t>
            </a:r>
            <a:r>
              <a:rPr lang="pl-PL" sz="2200" cap="small" dirty="0">
                <a:solidFill>
                  <a:schemeClr val="tx1"/>
                </a:solidFill>
                <a:latin typeface="Arial Black" pitchFamily="34" charset="0"/>
              </a:rPr>
              <a:t>(wg podatków)</a:t>
            </a:r>
            <a:endParaRPr lang="pl-PL" sz="2200" cap="small" dirty="0">
              <a:solidFill>
                <a:schemeClr val="tx1"/>
              </a:solidFill>
            </a:endParaRPr>
          </a:p>
        </p:txBody>
      </p:sp>
      <p:pic>
        <p:nvPicPr>
          <p:cNvPr id="6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68427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Pojęte działania w celu ściągnięcia zaległości podatkowych </a:t>
            </a:r>
            <a:b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300" cap="small" dirty="0">
                <a:solidFill>
                  <a:schemeClr val="tx1"/>
                </a:solidFill>
                <a:latin typeface="Arial Black" pitchFamily="34" charset="0"/>
              </a:rPr>
              <a:t>w 2024 roku</a:t>
            </a:r>
            <a:endParaRPr lang="pl-PL" sz="3300" cap="small" dirty="0">
              <a:solidFill>
                <a:schemeClr val="tx1"/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765605"/>
              </p:ext>
            </p:extLst>
          </p:nvPr>
        </p:nvGraphicFramePr>
        <p:xfrm>
          <a:off x="467544" y="1628800"/>
          <a:ext cx="8229600" cy="47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DZIAŁANIA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l-PL" sz="19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Ilość upomnień wysłanych podatnikom – 660</a:t>
                      </a:r>
                      <a:r>
                        <a:rPr lang="pl-PL" sz="1900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pl-PL" sz="19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szt. na</a:t>
                      </a:r>
                      <a:r>
                        <a:rPr lang="pl-PL" sz="1900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pl-PL" sz="19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kwotę </a:t>
                      </a:r>
                      <a:r>
                        <a:rPr lang="pl-PL" sz="1900" u="sng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609.178,64</a:t>
                      </a:r>
                    </a:p>
                    <a:p>
                      <a:pPr algn="just"/>
                      <a:endParaRPr lang="pl-PL" sz="800" u="sng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l-PL" sz="19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Ilość tytułów wykonawczych przesłanych do Urzędów Skarbowych –</a:t>
                      </a:r>
                      <a:r>
                        <a:rPr lang="pl-PL" sz="1900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279</a:t>
                      </a:r>
                      <a:r>
                        <a:rPr lang="pl-PL" sz="190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szt. na kwotę</a:t>
                      </a:r>
                      <a:r>
                        <a:rPr lang="pl-PL" sz="1900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</a:t>
                      </a:r>
                      <a:r>
                        <a:rPr lang="pl-PL" sz="1900" u="sng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149.021,62</a:t>
                      </a:r>
                      <a:endParaRPr lang="pl-PL" sz="800" u="sng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l-PL" sz="1900" u="non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Na dzień 31.12.2024 r. w Urzędach Skarbowych</a:t>
                      </a:r>
                      <a:r>
                        <a:rPr lang="pl-PL" sz="1900" u="none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znajduje się 680 tytułów wykonawczych na kwotę </a:t>
                      </a:r>
                      <a:r>
                        <a:rPr lang="pl-PL" sz="1900" u="sng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1.141.305,45</a:t>
                      </a:r>
                      <a:r>
                        <a:rPr lang="pl-PL" sz="1900" u="none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w celu ściągnięcia zaległości </a:t>
                      </a:r>
                    </a:p>
                    <a:p>
                      <a:pPr algn="just"/>
                      <a:endParaRPr lang="pl-PL" sz="800" u="non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l-PL" sz="1900" u="non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W wyniku działań komorniczych ściągnięto zaległości podatkowe na ogólną kwotę </a:t>
                      </a:r>
                      <a:r>
                        <a:rPr lang="pl-PL" sz="1900" u="sng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105.892,19</a:t>
                      </a:r>
                      <a:endParaRPr lang="pl-PL" sz="1900" u="sng" baseline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  <a:p>
                      <a:pPr algn="just"/>
                      <a:r>
                        <a:rPr lang="pl-PL" sz="1900" u="none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Ustanowione hipoteki na ogólną kwotę 908.163,36 z tytułu zaległości podatkowych wobec Gminy Lwówek </a:t>
                      </a:r>
                      <a:br>
                        <a:rPr lang="pl-PL" sz="1900" u="none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</a:br>
                      <a:r>
                        <a:rPr lang="pl-PL" sz="1900" u="none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oraz dokonano zastawu skarbowego w podatku od środków transportu od osób fizycznych na kwotę 67.206,00</a:t>
                      </a:r>
                      <a:endParaRPr lang="pl-PL" sz="800" u="none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246256"/>
              </p:ext>
            </p:extLst>
          </p:nvPr>
        </p:nvGraphicFramePr>
        <p:xfrm>
          <a:off x="251519" y="1481139"/>
          <a:ext cx="8568952" cy="4130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7095"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FFFF00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PLAN</a:t>
                      </a:r>
                      <a:endParaRPr lang="pl-PL" sz="2000" b="1" baseline="0" dirty="0">
                        <a:solidFill>
                          <a:srgbClr val="FFFF00"/>
                        </a:solidFill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baseline="0" dirty="0">
                          <a:solidFill>
                            <a:srgbClr val="FFFF00"/>
                          </a:solidFill>
                          <a:latin typeface="Arial Black" pitchFamily="34" charset="0"/>
                          <a:cs typeface="Times New Roman" pitchFamily="18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2805"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WYDATKI BIEŻĄCE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58.815.599,13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55.186.587,19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Arial Black" pitchFamily="34" charset="0"/>
                        </a:rPr>
                        <a:t>93,83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6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WYDATKI MAJĄTKOWE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latin typeface="Arial Black" pitchFamily="34" charset="0"/>
                        </a:rPr>
                        <a:t>17.082.308,19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latin typeface="Arial Black" pitchFamily="34" charset="0"/>
                        </a:rPr>
                        <a:t>10.152.614,17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latin typeface="Arial Black" pitchFamily="34" charset="0"/>
                        </a:rPr>
                        <a:t>59,43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8341">
                <a:tc>
                  <a:txBody>
                    <a:bodyPr/>
                    <a:lstStyle/>
                    <a:p>
                      <a:r>
                        <a:rPr lang="pl-PL" sz="2800" b="1" dirty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RAZEM</a:t>
                      </a: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75.897.907,32</a:t>
                      </a: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65.339.201,36</a:t>
                      </a: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800" b="1" dirty="0">
                          <a:solidFill>
                            <a:srgbClr val="FFFF00"/>
                          </a:solidFill>
                          <a:latin typeface="Arial Black" pitchFamily="34" charset="0"/>
                        </a:rPr>
                        <a:t>86,09</a:t>
                      </a:r>
                    </a:p>
                  </a:txBody>
                  <a:tcPr anchor="ctr" anchorCtr="1">
                    <a:solidFill>
                      <a:srgbClr val="33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000" cap="small" dirty="0">
                <a:latin typeface="Arial Black" pitchFamily="34" charset="0"/>
              </a:rPr>
              <a:t>   </a:t>
            </a: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Wykonanie wydatków </a:t>
            </a:r>
            <a:b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</a:br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     za 2024 rok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5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164123"/>
              </p:ext>
            </p:extLst>
          </p:nvPr>
        </p:nvGraphicFramePr>
        <p:xfrm>
          <a:off x="107504" y="1499612"/>
          <a:ext cx="8969153" cy="5148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8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6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0989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DZIAŁ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TREŚĆ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WYKONANIE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% WYKONANIA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Rolnictwo i łowiectwo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9.847.348,98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7800" lvl="0" indent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3.354.818,96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34,07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 i łączność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lvl="0" indent="-177800" algn="r">
                        <a:tabLst>
                          <a:tab pos="1528763" algn="l"/>
                        </a:tabLst>
                      </a:pPr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3.303.964,31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355600" lvl="0" indent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2.704.274,79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81,85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Gospodarka gruntami </a:t>
                      </a:r>
                      <a:b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nieruchomościami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lvl="0" indent="0" algn="r" defTabSz="1350963">
                        <a:tabLst>
                          <a:tab pos="1433513" algn="l"/>
                        </a:tabLst>
                      </a:pPr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520.300,00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7800" lvl="0" indent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507.773,20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97,59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Działalność usługowa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lvl="0" indent="0"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466.660,00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7800" lvl="0" indent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320.579,24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68,70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Administracja publiczna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6.821.433,64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6.459.714,66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94,70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Urzędy naczelnych organów władzy państwowej,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kontroli i ochrony prawa </a:t>
                      </a:r>
                      <a:b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sądownictwa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73050" lvl="0" indent="0"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165.163,00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273050" lvl="0" indent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165.163,00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indent="0"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Bezpieczeństwo publiczne </a:t>
                      </a:r>
                      <a:b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ochrona przeciwpożarowa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lvl="0" indent="0"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495.500,00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7800" lvl="0" indent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472.221,37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95,30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Obsługa długu publicznego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lvl="0" indent="0"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866.483,00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7800" lvl="0" indent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866.483,00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Różne rozliczenia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7800" lvl="0" indent="0"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1.443.852,72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177800" lvl="0" indent="0" algn="ct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176.115,33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12,20 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b="1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Oświata</a:t>
                      </a:r>
                      <a:r>
                        <a:rPr lang="pl-PL" sz="1600" b="1" baseline="0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 wychowanie</a:t>
                      </a:r>
                      <a:endParaRPr lang="pl-PL" sz="16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24.959.507,45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24.664.592,78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98,82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07604" y="274638"/>
            <a:ext cx="7679196" cy="1143000"/>
          </a:xfrm>
        </p:spPr>
        <p:txBody>
          <a:bodyPr>
            <a:normAutofit/>
          </a:bodyPr>
          <a:lstStyle/>
          <a:p>
            <a:pPr algn="ctr"/>
            <a:r>
              <a:rPr lang="pl-PL" sz="3000" cap="small" dirty="0">
                <a:solidFill>
                  <a:schemeClr val="tx1"/>
                </a:solidFill>
                <a:latin typeface="Arial Black" pitchFamily="34" charset="0"/>
              </a:rPr>
              <a:t>Wykonanie wydatków budżetu Gminy za 2024 rok</a:t>
            </a:r>
            <a:endParaRPr lang="pl-PL" sz="3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" name="Symbol zastępczy zawartości 3" descr="Herb_Lwówek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515" y="356612"/>
            <a:ext cx="792089" cy="980728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zoom dir="in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9067</TotalTime>
  <Words>1619</Words>
  <Application>Microsoft Office PowerPoint</Application>
  <PresentationFormat>Pokaz na ekranie (4:3)</PresentationFormat>
  <Paragraphs>546</Paragraphs>
  <Slides>44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55" baseType="lpstr">
      <vt:lpstr>Arial</vt:lpstr>
      <vt:lpstr>Arial Black</vt:lpstr>
      <vt:lpstr>Arial Unicode MS</vt:lpstr>
      <vt:lpstr>Calibri</vt:lpstr>
      <vt:lpstr>Garamond</vt:lpstr>
      <vt:lpstr>Lucida Sans Unicode</vt:lpstr>
      <vt:lpstr>Times New Roman</vt:lpstr>
      <vt:lpstr>Verdana</vt:lpstr>
      <vt:lpstr>Wingdings 2</vt:lpstr>
      <vt:lpstr>Wingdings 3</vt:lpstr>
      <vt:lpstr>Hol</vt:lpstr>
      <vt:lpstr>SPRAWOZDANIE Z WYKONANIA BUDŻETU GMINY LWÓWEK ORAZ SPRAWOZDANIE FINANSOWE ZA 2024 ROK</vt:lpstr>
      <vt:lpstr>   Wykonanie dochodów       za 2024 rok</vt:lpstr>
      <vt:lpstr>        Wykonanie dochodów budżetu       za 2024 rok</vt:lpstr>
      <vt:lpstr> </vt:lpstr>
      <vt:lpstr>  realizacja opłaty śmieciowej  w 2024 roku</vt:lpstr>
      <vt:lpstr>  Wykaz zaległości podatkowych                 na 31 GRUDNIA 2024 r.             (wg podatków)</vt:lpstr>
      <vt:lpstr>Pojęte działania w celu ściągnięcia zaległości podatkowych  w 2024 roku</vt:lpstr>
      <vt:lpstr>   Wykonanie wydatków       za 2024 rok</vt:lpstr>
      <vt:lpstr>Wykonanie wydatków budżetu Gminy za 2024 rok</vt:lpstr>
      <vt:lpstr>     Wykonanie wydatków budżetu Gminy za 2024 rok (c.d.)</vt:lpstr>
      <vt:lpstr>Wykonanie wydatków – dotacje dla jednostek sektorów finansów publicznych przekazane  z budżetu gminy za 2024 rok</vt:lpstr>
      <vt:lpstr>Wykonanie wydatków z tytułu dotacji dla stowarzyszeń i organizacji pozarządowych z budżetu gminy  w 2024 roku</vt:lpstr>
      <vt:lpstr>Wykonanie zadań inwestycyjnych z budżetu gminy Lwówek za 2024 rok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Wykonanie wydatków zrealizowanych  w ramach funduszu sołeckiego  za 2024 rok</vt:lpstr>
      <vt:lpstr>Porównanie wykonania dochodów  i wydatków bieżących budżetu Miasta i Gminy Lwówek za 2024 r. jako spełnienie wymogu - art. 242 ust. 2 ufp</vt:lpstr>
      <vt:lpstr>   Wykonanie ogółem budżetu  Miasta i Gminy Lwówek        za 2024 rok</vt:lpstr>
      <vt:lpstr>Wykonanie ogółem budżetu  Miasta i Gminy Lwówek  za 2024 rok</vt:lpstr>
      <vt:lpstr>Informacja o stanie mienia komunalnego na dzień 31.12.2024 r.</vt:lpstr>
      <vt:lpstr>Bilans jednostki budżetowej lub samorządowego zakładu budżetowego za 2024 rok</vt:lpstr>
      <vt:lpstr>Bilans jednostki budżetowej lub samorządowego zakładu budżetowego za 2024 rok (c.d.)</vt:lpstr>
      <vt:lpstr>Bilans jednostki budżetowej lub samorządowego zakładu budżetowego za 2024 rok (c.d.)</vt:lpstr>
      <vt:lpstr>Bilans jednostki budżetowej lub samorządowego zakładu budżetowego za 2024 rok (c.d.)</vt:lpstr>
      <vt:lpstr>Bilans jednostki budżetowej lub samorządowego zakładu budżetowego za 2024 rok (c.d.)</vt:lpstr>
      <vt:lpstr>Bilans z wykonania budżetu jednostki samorządu terytorialnego za 2024 rok</vt:lpstr>
      <vt:lpstr>Bilans z wykonania budżetu jednostki samorządu terytorialnego za 2024 rok (c.d.)</vt:lpstr>
      <vt:lpstr>Rachunek zysów i strat jednostki (wariant porównawczy) za 2024 rok</vt:lpstr>
      <vt:lpstr>Rachunek zysów i strat jednostki (wariant porównawczy) za 2024 rok (c.d.)</vt:lpstr>
      <vt:lpstr>Rachunek zysów i strat jednostki (wariant porównawczy) za 2024 rok (c.d.)</vt:lpstr>
      <vt:lpstr>Zestawienie zmian w funduszu jednostki za 2024 rok</vt:lpstr>
      <vt:lpstr>Zestawienie zmian w funduszu jednostki za 2024 rok (c.d.)</vt:lpstr>
      <vt:lpstr>Zestawienie zmian w funduszu jednostki za 2024 rok (c.d.)</vt:lpstr>
      <vt:lpstr>            DZIĘKUJEMY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BUDŻET MIASTA I GMINY LWÓWEK</dc:title>
  <dc:creator>Ania</dc:creator>
  <cp:lastModifiedBy>Urząd Miasta i Gminy Lwówek Urząd Miasta i Gminy Lwówek</cp:lastModifiedBy>
  <cp:revision>791</cp:revision>
  <cp:lastPrinted>2023-05-23T07:31:15Z</cp:lastPrinted>
  <dcterms:created xsi:type="dcterms:W3CDTF">2012-12-04T08:24:40Z</dcterms:created>
  <dcterms:modified xsi:type="dcterms:W3CDTF">2025-05-08T12:09:54Z</dcterms:modified>
</cp:coreProperties>
</file>