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88" r:id="rId3"/>
    <p:sldId id="258" r:id="rId4"/>
    <p:sldId id="263" r:id="rId5"/>
    <p:sldId id="266" r:id="rId6"/>
    <p:sldId id="267" r:id="rId7"/>
    <p:sldId id="269" r:id="rId8"/>
    <p:sldId id="271" r:id="rId9"/>
    <p:sldId id="272" r:id="rId10"/>
    <p:sldId id="275" r:id="rId11"/>
    <p:sldId id="282" r:id="rId12"/>
    <p:sldId id="283" r:id="rId13"/>
    <p:sldId id="277" r:id="rId14"/>
    <p:sldId id="279" r:id="rId15"/>
    <p:sldId id="291" r:id="rId16"/>
    <p:sldId id="284" r:id="rId17"/>
    <p:sldId id="286" r:id="rId18"/>
    <p:sldId id="265" r:id="rId19"/>
    <p:sldId id="257" r:id="rId20"/>
    <p:sldId id="280" r:id="rId21"/>
  </p:sldIdLst>
  <p:sldSz cx="9144000" cy="6858000" type="screen4x3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E64"/>
    <a:srgbClr val="0000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8387" autoAdjust="0"/>
  </p:normalViewPr>
  <p:slideViewPr>
    <p:cSldViewPr>
      <p:cViewPr varScale="1">
        <p:scale>
          <a:sx n="83" d="100"/>
          <a:sy n="83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0459-9D98-4C01-B6A5-FE4AA8CC514D}" type="datetimeFigureOut">
              <a:rPr lang="pl-PL" smtClean="0"/>
              <a:pPr/>
              <a:t>19.12.2024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E011-59DB-43A7-8A34-FA65981DB4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926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EB140D-8114-48B1-B97D-D276D8A77527}" type="datetimeFigureOut">
              <a:rPr lang="pl-PL" smtClean="0"/>
              <a:pPr/>
              <a:t>19.12.2024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 dirty="0">
              <a:solidFill>
                <a:srgbClr val="53548A">
                  <a:tint val="20000"/>
                </a:srgbClr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50107C-7B91-4FCA-A20F-788C3A6450A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19.12.2024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19.12.2024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19.12.2024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40D-8114-48B1-B97D-D276D8A77527}" type="datetimeFigureOut">
              <a:rPr lang="pl-PL" smtClean="0">
                <a:solidFill>
                  <a:prstClr val="white"/>
                </a:solidFill>
              </a:rPr>
              <a:pPr/>
              <a:t>19.12.2024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107C-7B91-4FCA-A20F-788C3A6450A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EB140D-8114-48B1-B97D-D276D8A77527}" type="datetimeFigureOut">
              <a:rPr lang="pl-PL" smtClean="0">
                <a:solidFill>
                  <a:prstClr val="black"/>
                </a:solidFill>
              </a:rPr>
              <a:pPr/>
              <a:t>19.12.2024</a:t>
            </a:fld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50107C-7B91-4FCA-A20F-788C3A6450A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918648" cy="166553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chemeClr val="tx1"/>
                </a:solidFill>
                <a:latin typeface="Arial Black" pitchFamily="34" charset="0"/>
              </a:rPr>
              <a:t>BUDŻET </a:t>
            </a:r>
            <a:br>
              <a:rPr lang="pl-PL" sz="40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4000" dirty="0">
                <a:solidFill>
                  <a:schemeClr val="tx1"/>
                </a:solidFill>
                <a:latin typeface="Arial Black" pitchFamily="34" charset="0"/>
              </a:rPr>
              <a:t>MIASTA I GMINY LWÓWEK   PO AUTOPOPRAWKACH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pl-PL" b="1" dirty="0"/>
          </a:p>
          <a:p>
            <a:pPr algn="ctr"/>
            <a:endParaRPr lang="pl-PL" sz="3600" b="1" dirty="0"/>
          </a:p>
          <a:p>
            <a:pPr algn="ctr"/>
            <a:endParaRPr lang="pl-PL" sz="3600" b="1" dirty="0"/>
          </a:p>
          <a:p>
            <a:pPr algn="ctr"/>
            <a:r>
              <a:rPr lang="pl-PL" sz="5200" b="1" u="sng" dirty="0">
                <a:solidFill>
                  <a:schemeClr val="tx1"/>
                </a:solidFill>
                <a:latin typeface="Arial Black" pitchFamily="34" charset="0"/>
              </a:rPr>
              <a:t>Rok 2025</a:t>
            </a:r>
          </a:p>
        </p:txBody>
      </p:sp>
      <p:pic>
        <p:nvPicPr>
          <p:cNvPr id="4" name="Obraz 3" descr="Herb_Lwów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636912"/>
            <a:ext cx="1944216" cy="234686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06032" y="355225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INWESTYCYJNE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2025r. OGÓŁEM WG DZIAŁÓW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6091"/>
              </p:ext>
            </p:extLst>
          </p:nvPr>
        </p:nvGraphicFramePr>
        <p:xfrm>
          <a:off x="482808" y="1556792"/>
          <a:ext cx="8100848" cy="508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WARTOŚĆ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56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Rolnictwo i łowiectwo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11.604.491,94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Transport i łączność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6.752.568,09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754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Bezpieczeństwo publiczne i ochrona przeciwpożarowa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1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758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Różne rozliczenia</a:t>
                      </a: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 – Projekt UE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>
                          <a:latin typeface="Arial" pitchFamily="34" charset="0"/>
                          <a:cs typeface="Arial" pitchFamily="34" charset="0"/>
                        </a:rPr>
                        <a:t>dot. oświaty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1.168.199,77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03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Oświata – Rezerwa inwestycyjna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Pomoc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110.000,00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1104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Kultura i ochrona dziedzictwa narodowego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684.619,04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926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latin typeface="Arial" pitchFamily="34" charset="0"/>
                          <a:cs typeface="Arial" pitchFamily="34" charset="0"/>
                        </a:rPr>
                        <a:t>Kultura fizyczna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Arial" pitchFamily="34" charset="0"/>
                        </a:rPr>
                        <a:t>2.341.900,00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22.876.778,84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808" y="355225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37320" y="260648"/>
            <a:ext cx="7067128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NAJWIĘKSZE ZADANIA INWESTYCYJNE NA ROK 2025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65723"/>
              </p:ext>
            </p:extLst>
          </p:nvPr>
        </p:nvGraphicFramePr>
        <p:xfrm>
          <a:off x="251520" y="1394510"/>
          <a:ext cx="8604956" cy="52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37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gminnej w miejscowości 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700.000,00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136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sieci wodociągowej i kanalizacji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sanitarnej wraz z kanalizacją deszczową i zbiornikiem retencyjnym w miejscowości Lwówek i Józefowo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7.084.702,94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8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i rozbudowa oczyszczalni ścieków w Koninie (etap 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3.513.167,00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46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Odbudowa i przebudowa stawu w miejscowości Bródki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306.622,00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gminnej Linie - 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600.000,00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Brody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drogi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Bródki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ulicy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dojazdowej do ul. Polnej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160.000,00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ul. </a:t>
                      </a:r>
                      <a:r>
                        <a:rPr lang="pl-PL" sz="1600" b="1" dirty="0" err="1">
                          <a:latin typeface="Arial" pitchFamily="34" charset="0"/>
                          <a:cs typeface="Arial" pitchFamily="34" charset="0"/>
                        </a:rPr>
                        <a:t>Modrakowej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2.152.200,00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768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Przebudowa drogi gminnej nr 383542P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Konin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3.177.350,00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824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chodnika przy boisku sportowym – Zębowo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14.368,09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1784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37320" y="260648"/>
            <a:ext cx="7067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NAJWIĘKSZE ZADANIA INWESTYCYJNENA ROK 2025 c.d.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5202"/>
              </p:ext>
            </p:extLst>
          </p:nvPr>
        </p:nvGraphicFramePr>
        <p:xfrm>
          <a:off x="179512" y="1308479"/>
          <a:ext cx="8784976" cy="550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65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08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Rezerwa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inwestycyjna na modernizację budynków oświatowych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8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Zakup samochodu służbowego dla MGOPS w Lwówku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59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Prace renowacyjne i konserwacyjne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oraz zabezpieczenie p.poż. Kościoła P.W. Św. Andrzeja Apostoła w Brodach - DOTACJA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510.000,00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504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Dotacja na renowację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Kościoła Parafialnego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84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Modernizacja kompleksu sportowego „Moje boisko- ORLIK 2012” wraz z budową kortu tenisowego przy ul. Gimnazjalnej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w Lwówku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2.141.900,00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944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Budowa budynku gospodarczo-magazynowego przy stadionie w Lwówku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Modernizacja świetlic wiejskich: Krzywy Las, Zgierzynka (F.S.)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32.163,02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168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Poprawa estetyki wsi w miejscowości: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Brody, Chmielinko, Grońsko, Komorowo, Pakosław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107.606,02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112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Wykonanie projektu budowy biesiadnika w miejscowości</a:t>
                      </a:r>
                      <a:r>
                        <a:rPr lang="pl-PL" sz="1600" b="1" baseline="0" dirty="0">
                          <a:latin typeface="Arial" pitchFamily="34" charset="0"/>
                          <a:cs typeface="Arial" pitchFamily="34" charset="0"/>
                        </a:rPr>
                        <a:t> Posadowo (F.S.)</a:t>
                      </a:r>
                      <a:endParaRPr lang="pl-P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600" b="1" dirty="0">
                          <a:latin typeface="Arial" pitchFamily="34" charset="0"/>
                          <a:cs typeface="Arial" pitchFamily="34" charset="0"/>
                        </a:rPr>
                        <a:t>Rozwój edukacji w szkołach i przedszkolach – Projekt 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latin typeface="Arial Black" pitchFamily="34" charset="0"/>
                          <a:cs typeface="Arial" pitchFamily="34" charset="0"/>
                        </a:rPr>
                        <a:t>1.168.199,77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WYDATKI NA OŚWIATĘ </a:t>
            </a:r>
            <a:br>
              <a:rPr lang="pl-PL" sz="3200" dirty="0"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 2025r.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681187"/>
              </p:ext>
            </p:extLst>
          </p:nvPr>
        </p:nvGraphicFramePr>
        <p:xfrm>
          <a:off x="457200" y="1700808"/>
          <a:ext cx="8229600" cy="415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61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35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Plan wydatków szkół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 Black" pitchFamily="34" charset="0"/>
                        </a:rPr>
                        <a:t>17.783.222,00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Przedszkola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latin typeface="Arial Black" pitchFamily="34" charset="0"/>
                        </a:rPr>
                        <a:t>6.981.499,00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Dokształcanie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nauczycieli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103.649,00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Świetlice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szkolne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508.152,00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Dowożenie uczniów do szkół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 Black" pitchFamily="34" charset="0"/>
                        </a:rPr>
                        <a:t>952.600,00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400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Pozostała działalność funduszu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socjalnego nauczycieli emerytowanych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173.479,00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78">
                <a:tc>
                  <a:txBody>
                    <a:bodyPr/>
                    <a:lstStyle/>
                    <a:p>
                      <a:pPr algn="r"/>
                      <a:r>
                        <a:rPr lang="pl-PL" sz="2000" b="1" u="sng" dirty="0">
                          <a:latin typeface="Arial Black" pitchFamily="34" charset="0"/>
                          <a:cs typeface="Arial" pitchFamily="34" charset="0"/>
                        </a:rPr>
                        <a:t>Razem</a:t>
                      </a:r>
                      <a:r>
                        <a:rPr lang="pl-PL" sz="2000" b="1" u="none" dirty="0"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2000" b="1" dirty="0">
                          <a:latin typeface="Arial Black" pitchFamily="34" charset="0"/>
                          <a:cs typeface="Arial" pitchFamily="34" charset="0"/>
                        </a:rPr>
                        <a:t>wydatki na oświatę: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200" b="1" u="sng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26.502.601,00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3684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46270" y="382789"/>
            <a:ext cx="8291264" cy="1456525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     WYDATKI NA POMOC SPOŁECZNĄ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I WYDATKI ZWIĄZANE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Z RODZINĄ W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266460"/>
              </p:ext>
            </p:extLst>
          </p:nvPr>
        </p:nvGraphicFramePr>
        <p:xfrm>
          <a:off x="731902" y="2132856"/>
          <a:ext cx="7920000" cy="257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92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8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Dotacje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i dochody ogółem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4.380.532,00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853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Wydatki 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8.332.047,00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783" y="550997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7936" y="305272"/>
            <a:ext cx="8291264" cy="980728"/>
          </a:xfrm>
        </p:spPr>
        <p:txBody>
          <a:bodyPr>
            <a:normAutofit/>
          </a:bodyPr>
          <a:lstStyle/>
          <a:p>
            <a:pPr algn="ctr"/>
            <a:r>
              <a:rPr lang="pl-PL" sz="3400" dirty="0">
                <a:solidFill>
                  <a:schemeClr val="tx1"/>
                </a:solidFill>
                <a:latin typeface="Arial Black" pitchFamily="34" charset="0"/>
              </a:rPr>
              <a:t>     WYDATKI NA ŻŁOBEK W 2025r.</a:t>
            </a:r>
            <a:endParaRPr lang="pl-PL" sz="34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798035"/>
              </p:ext>
            </p:extLst>
          </p:nvPr>
        </p:nvGraphicFramePr>
        <p:xfrm>
          <a:off x="683568" y="1700808"/>
          <a:ext cx="7920000" cy="267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63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562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Dochody własne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810.000,00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9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Wydatki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2.173.920,00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523" y="305272"/>
            <a:ext cx="792089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7828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383059" y="332656"/>
            <a:ext cx="7283152" cy="128215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PLANOWANE WYDATKI W RAMACH FUNDUSZU SOŁECKIEGO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</a:t>
            </a:r>
            <a:r>
              <a:rPr lang="pl-PL" sz="2800" b="1" dirty="0">
                <a:solidFill>
                  <a:schemeClr val="tx1"/>
                </a:solidFill>
                <a:latin typeface="Arial Black" pitchFamily="34" charset="0"/>
              </a:rPr>
              <a:t>2025</a:t>
            </a: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47355"/>
              </p:ext>
            </p:extLst>
          </p:nvPr>
        </p:nvGraphicFramePr>
        <p:xfrm>
          <a:off x="1979712" y="2060848"/>
          <a:ext cx="5400600" cy="413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SOŁECTWA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u="sng" dirty="0">
                          <a:latin typeface="Arial Black" pitchFamily="34" charset="0"/>
                          <a:cs typeface="Times New Roman" pitchFamily="18" charset="0"/>
                        </a:rPr>
                        <a:t>OGÓŁEM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u="sng" dirty="0">
                          <a:solidFill>
                            <a:srgbClr val="0000CC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543.219,32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BRODY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51.464,07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BRÓDKI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29.367,78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CHMIELINKO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41.656,02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GROŃSKO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34.271,80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JÓZEFOWO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21.081,67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KOMOROWO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22.547,24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KOMOROWICE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15.388,49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KONIN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34.046,33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422864"/>
                  </a:ext>
                </a:extLst>
              </a:tr>
              <a:tr h="37604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KRZYWY 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15.163,02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471861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3993"/>
            <a:ext cx="1059531" cy="1311862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0971" y="260648"/>
            <a:ext cx="7283152" cy="128215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PLANOWANE WYDATKI W RAMACH FUNDUSZU SOŁECKIEGO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 2025 ROKU c.d.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153294"/>
              </p:ext>
            </p:extLst>
          </p:nvPr>
        </p:nvGraphicFramePr>
        <p:xfrm>
          <a:off x="2195736" y="1988840"/>
          <a:ext cx="504056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SOŁECTWA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KWOTA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LINIE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25.365,64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LIPKA WIELKA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20.292,51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PAKOSŁAW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56.368,09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PAWŁÓWEK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13.866,55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POSADOWO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24.576,49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WŁADYSŁAWOWO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21.701,72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006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WYMYŚLANKA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14.824,81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ZĘBOWO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56.368,09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ZGIERZYNKA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30.044,19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58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ZYGMUNTOWO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Arial" pitchFamily="34" charset="0"/>
                          <a:cs typeface="Arial" pitchFamily="34" charset="0"/>
                        </a:rPr>
                        <a:t>14.824,81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1489"/>
            <a:ext cx="104683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22611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44369"/>
              </p:ext>
            </p:extLst>
          </p:nvPr>
        </p:nvGraphicFramePr>
        <p:xfrm>
          <a:off x="457200" y="1556792"/>
          <a:ext cx="8219256" cy="509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6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BUDŻET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2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Obsługa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długu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</a:rPr>
                        <a:t>1.049.000,00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272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Emisja obligacji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</a:rPr>
                        <a:t>2.000.000,00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160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Pożyczki na prefinansowanie zadań ze środków 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</a:rPr>
                        <a:t>7.167.694,00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48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Wykup obligacji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</a:rPr>
                        <a:t>1.700.000,00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217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Spłaty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pożyczek dot. prefinansowania zadań ze środków UE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baseline="0" dirty="0">
                          <a:latin typeface="Arial Black" pitchFamily="34" charset="0"/>
                        </a:rPr>
                        <a:t>7.167.694,00</a:t>
                      </a:r>
                      <a:endParaRPr lang="pl-PL" sz="2400" b="1" dirty="0"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6423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" pitchFamily="34" charset="0"/>
                          <a:cs typeface="Arial" pitchFamily="34" charset="0"/>
                        </a:rPr>
                        <a:t>Prognozowane</a:t>
                      </a:r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 zadłużenie </a:t>
                      </a:r>
                    </a:p>
                    <a:p>
                      <a:pPr algn="ctr"/>
                      <a:r>
                        <a:rPr lang="pl-PL" sz="2400" b="1" baseline="0" dirty="0">
                          <a:latin typeface="Arial" pitchFamily="34" charset="0"/>
                          <a:cs typeface="Arial" pitchFamily="34" charset="0"/>
                        </a:rPr>
                        <a:t>na 31.12.2025r.</a:t>
                      </a:r>
                      <a:endParaRPr lang="pl-PL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15.200.000,00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20,80 %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80384"/>
            <a:ext cx="936105" cy="1159042"/>
          </a:xfrm>
          <a:prstGeom prst="rect">
            <a:avLst/>
          </a:prstGeom>
        </p:spPr>
      </p:pic>
      <p:sp>
        <p:nvSpPr>
          <p:cNvPr id="5" name="Tytuł 2"/>
          <p:cNvSpPr txBox="1">
            <a:spLocks/>
          </p:cNvSpPr>
          <p:nvPr/>
        </p:nvSpPr>
        <p:spPr>
          <a:xfrm>
            <a:off x="1456269" y="232372"/>
            <a:ext cx="7293496" cy="1159042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100" b="1" dirty="0">
                <a:latin typeface="Arial Black" pitchFamily="34" charset="0"/>
                <a:ea typeface="+mj-ea"/>
                <a:cs typeface="+mj-cs"/>
              </a:rPr>
              <a:t>PRZYCHODY, ROZCHODY, OBSŁUGA DŁUGU ORAZ PROGNOZOWANE ZADŁUŻENIE</a:t>
            </a:r>
            <a:endParaRPr kumimoji="0" lang="pl-PL" sz="41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53985" y="548680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BUDŻET OGÓŁEM </a:t>
            </a:r>
            <a:b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32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NA 2025 ROK</a:t>
            </a: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936104" cy="1159041"/>
          </a:xfr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83434"/>
              </p:ext>
            </p:extLst>
          </p:nvPr>
        </p:nvGraphicFramePr>
        <p:xfrm>
          <a:off x="971600" y="1988840"/>
          <a:ext cx="7416825" cy="391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3000" b="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DOCHODY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81.431.786,59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pl-PL" sz="3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WYDATKI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81.731.786,59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421">
                <a:tc>
                  <a:txBody>
                    <a:bodyPr/>
                    <a:lstStyle/>
                    <a:p>
                      <a:pPr algn="ctr"/>
                      <a:r>
                        <a:rPr lang="pl-PL" sz="30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WYNIK BUDŻETOWY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baseline="0" dirty="0">
                          <a:latin typeface="Arial Black" pitchFamily="34" charset="0"/>
                        </a:rPr>
                        <a:t>- 300.000,00</a:t>
                      </a:r>
                      <a:endParaRPr lang="pl-PL" sz="30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 Black" pitchFamily="34" charset="0"/>
              </a:rPr>
              <a:t>DOCHODY w 2025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518435"/>
              </p:ext>
            </p:extLst>
          </p:nvPr>
        </p:nvGraphicFramePr>
        <p:xfrm>
          <a:off x="899592" y="2132856"/>
          <a:ext cx="7416824" cy="315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BUDŻET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Dochody</a:t>
                      </a:r>
                      <a:r>
                        <a:rPr lang="pl-PL" sz="2400" b="1" baseline="0" dirty="0">
                          <a:latin typeface="Arial Black" pitchFamily="34" charset="0"/>
                          <a:cs typeface="Arial" pitchFamily="34" charset="0"/>
                        </a:rPr>
                        <a:t> bieżące </a:t>
                      </a:r>
                      <a:endParaRPr lang="pl-PL" sz="24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63.813.703,82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  <a:cs typeface="Arial" pitchFamily="34" charset="0"/>
                        </a:rPr>
                        <a:t>78,36 %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Dochody majątkowe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Arial" pitchFamily="34" charset="0"/>
                        </a:rPr>
                        <a:t>17.618.082,77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  <a:cs typeface="Arial" pitchFamily="34" charset="0"/>
                        </a:rPr>
                        <a:t>21,64 %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u="none" dirty="0">
                          <a:latin typeface="Arial Black" pitchFamily="34" charset="0"/>
                        </a:rPr>
                        <a:t>81.431.786,59</a:t>
                      </a:r>
                    </a:p>
                    <a:p>
                      <a:pPr algn="ctr"/>
                      <a:r>
                        <a:rPr lang="pl-PL" sz="1800" b="1" dirty="0">
                          <a:solidFill>
                            <a:srgbClr val="0000CC"/>
                          </a:solidFill>
                          <a:latin typeface="Arial Black" pitchFamily="34" charset="0"/>
                        </a:rPr>
                        <a:t>100,00 %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872363" cy="108012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198" y="2132856"/>
            <a:ext cx="8229600" cy="4325112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Urząd Miasta i Gminy Lwówek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ul. Ratuszowa 2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64-310 Lwówek</a:t>
            </a:r>
          </a:p>
          <a:p>
            <a:pPr algn="ctr">
              <a:buNone/>
            </a:pPr>
            <a:r>
              <a:rPr lang="pl-PL" b="1" dirty="0">
                <a:latin typeface="Arial" pitchFamily="34" charset="0"/>
                <a:cs typeface="Arial" pitchFamily="34" charset="0"/>
              </a:rPr>
              <a:t>tel.: 61 4414024</a:t>
            </a:r>
          </a:p>
          <a:p>
            <a:pPr algn="ctr"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b="1" u="sng" dirty="0">
                <a:latin typeface="Arial" pitchFamily="34" charset="0"/>
                <a:cs typeface="Arial" pitchFamily="34" charset="0"/>
              </a:rPr>
              <a:t>www.lwowek.com.pl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78" y="1052736"/>
            <a:ext cx="2160240" cy="237626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2537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DOCHODY BUDŻETU W 2025r. </a:t>
            </a:r>
            <a:br>
              <a:rPr lang="pl-PL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wg najważniejszych źródeł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50607"/>
              </p:ext>
            </p:extLst>
          </p:nvPr>
        </p:nvGraphicFramePr>
        <p:xfrm>
          <a:off x="539552" y="1700808"/>
          <a:ext cx="8208912" cy="455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3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BUDŻET 2025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46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Udziały</a:t>
                      </a:r>
                      <a:r>
                        <a:rPr lang="pl-PL" sz="1400" b="1" baseline="0" dirty="0">
                          <a:latin typeface="Arial" pitchFamily="34" charset="0"/>
                          <a:cs typeface="Arial" pitchFamily="34" charset="0"/>
                        </a:rPr>
                        <a:t> w PIT</a:t>
                      </a:r>
                      <a:endParaRPr lang="pl-PL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24.750.803,80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Udziały w 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294.569,55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Podatek od nieruchomości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12.137.797,00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Podatek rolny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1.888.125,00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Sprzedaż mienia </a:t>
                      </a:r>
                    </a:p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i przekształcenia własności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1.880.000,00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§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2010 – zadania zlecone </a:t>
                      </a:r>
                      <a:b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adm. rządowej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3.119.771,00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936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§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2030 – zadania własne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366.887,00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Dotacje na inwestycje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15.734.082,77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234"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Uzupełnienie subwencji ogólnej dla jednostek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10.491.752,65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504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Arial" pitchFamily="34" charset="0"/>
                          <a:cs typeface="Arial" pitchFamily="34" charset="0"/>
                        </a:rPr>
                        <a:t>Pozostałe dochody z tyt. podatków i opłat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  <a:cs typeface="Arial" pitchFamily="34" charset="0"/>
                        </a:rPr>
                        <a:t>10.767.997,82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234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u="sng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81.431.786,59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Symbol zastępczy zawartości 3" descr="Herb_Lwówe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5552"/>
            <a:ext cx="792163" cy="979488"/>
          </a:xfrm>
        </p:spPr>
      </p:pic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75320"/>
            <a:ext cx="8229600" cy="1066800"/>
          </a:xfrm>
        </p:spPr>
        <p:txBody>
          <a:bodyPr/>
          <a:lstStyle/>
          <a:p>
            <a:pPr algn="ctr"/>
            <a:r>
              <a:rPr lang="pl-PL" dirty="0"/>
              <a:t>	</a:t>
            </a:r>
            <a:r>
              <a:rPr lang="pl-PL" dirty="0">
                <a:solidFill>
                  <a:schemeClr val="tx1"/>
                </a:solidFill>
                <a:latin typeface="Arial Black" pitchFamily="34" charset="0"/>
              </a:rPr>
              <a:t>WYDATKI w 2025 roku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744188"/>
              </p:ext>
            </p:extLst>
          </p:nvPr>
        </p:nvGraphicFramePr>
        <p:xfrm>
          <a:off x="467544" y="1988840"/>
          <a:ext cx="82296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095">
                <a:tc>
                  <a:txBody>
                    <a:bodyPr/>
                    <a:lstStyle/>
                    <a:p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BUDŻET</a:t>
                      </a:r>
                      <a:r>
                        <a:rPr lang="pl-PL" sz="2800" b="0" baseline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2025</a:t>
                      </a:r>
                      <a:endParaRPr lang="pl-PL" sz="2800" b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697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Wydatki</a:t>
                      </a:r>
                      <a:r>
                        <a:rPr lang="pl-PL" sz="2400" b="1" baseline="0" dirty="0">
                          <a:latin typeface="Arial Black" pitchFamily="34" charset="0"/>
                          <a:cs typeface="Times New Roman" pitchFamily="18" charset="0"/>
                        </a:rPr>
                        <a:t> bieżące</a:t>
                      </a:r>
                      <a:endParaRPr lang="pl-PL" sz="2400" b="1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Arial Black" pitchFamily="34" charset="0"/>
                        </a:rPr>
                        <a:t>58.855.007,75</a:t>
                      </a:r>
                      <a:r>
                        <a:rPr lang="pl-PL" sz="2800" b="1" baseline="0" dirty="0">
                          <a:latin typeface="Arial Black" pitchFamily="34" charset="0"/>
                        </a:rPr>
                        <a:t>  </a:t>
                      </a: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72,01 %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492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Wydatki majątkowe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Arial Black" pitchFamily="34" charset="0"/>
                        </a:rPr>
                        <a:t>22.876.778,84</a:t>
                      </a:r>
                      <a:endParaRPr lang="pl-PL" sz="2000" b="1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27,99 %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156">
                <a:tc>
                  <a:txBody>
                    <a:bodyPr/>
                    <a:lstStyle/>
                    <a:p>
                      <a:endParaRPr lang="pl-PL" dirty="0">
                        <a:latin typeface="Arial Black" pitchFamily="34" charset="0"/>
                      </a:endParaRPr>
                    </a:p>
                    <a:p>
                      <a:pPr algn="r"/>
                      <a:r>
                        <a:rPr lang="pl-PL" sz="2800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u="sng" dirty="0">
                          <a:latin typeface="Arial Black" pitchFamily="34" charset="0"/>
                        </a:rPr>
                        <a:t>81.731.786,59</a:t>
                      </a:r>
                      <a:endParaRPr lang="pl-PL" sz="2000" b="1" u="sng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pl-PL" sz="2000" b="1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100,00 %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9199"/>
            <a:ext cx="936104" cy="1159041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49833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BUDŻETU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GMINY WG DZIAŁÓW NA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436874"/>
              </p:ext>
            </p:extLst>
          </p:nvPr>
        </p:nvGraphicFramePr>
        <p:xfrm>
          <a:off x="877465" y="1458020"/>
          <a:ext cx="7389069" cy="5170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493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NA 2025r.</a:t>
                      </a:r>
                      <a:endParaRPr lang="pl-PL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Rolnictwo i łowiectwo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11.642.491,94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4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Transport i łączność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8.040.045,06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1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Gospodarka gruntami i nieruchomościami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495.500,00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14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Działalność usługowa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564.920,00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76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Administracja publiczna w tym: Rada Miejska, UMiG, </a:t>
                      </a:r>
                    </a:p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Promocja j.s.t.,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Sołtysi, Administracja rządowa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7.378.688,54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83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Urzędy naczelnych organów władzy państwowej,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kontroli i ochrony prawa i sądownictwa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1.806,00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777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Bezpieczeństwo publiczne i ochrona przeciwpożarowa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236.000,00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03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Obsługa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długu publicznego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1.049.000,00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119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758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Różne rozliczenia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4.074.462,79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5905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47564" y="1795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WYDATKI BUDŻETU 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GMINY WG DZIAŁÓW NA 2025r. c.d.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054255"/>
              </p:ext>
            </p:extLst>
          </p:nvPr>
        </p:nvGraphicFramePr>
        <p:xfrm>
          <a:off x="1187624" y="1556792"/>
          <a:ext cx="6840760" cy="501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74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DZIAŁ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TREŚĆ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NA 2025r.</a:t>
                      </a:r>
                      <a:endParaRPr lang="pl-PL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Oświata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i wychowanie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26.502.601,00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7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Ochrona zdrowia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215.000,00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354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Pomoc społeczna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2.878.555,00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Zadania w zakresie polityki społecznej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221.200,00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Edukacyjna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opieka wychowawcza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855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Rodzina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5.453.492,00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55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Gospodarka komunalna i</a:t>
                      </a:r>
                      <a:r>
                        <a:rPr lang="pl-PL" sz="1500" b="1" baseline="0" dirty="0">
                          <a:latin typeface="Arial" pitchFamily="34" charset="0"/>
                          <a:cs typeface="Arial" pitchFamily="34" charset="0"/>
                        </a:rPr>
                        <a:t> ochrona środowiska</a:t>
                      </a:r>
                      <a:endParaRPr lang="pl-PL" sz="15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5.008.030,74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56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Kultura i ochrona dziedzictwa narodowego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4.139.278,52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926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Kultura fizyczna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latin typeface="Arial" pitchFamily="34" charset="0"/>
                          <a:cs typeface="Arial" pitchFamily="34" charset="0"/>
                        </a:rPr>
                        <a:t>3.785.715,00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414">
                <a:tc>
                  <a:txBody>
                    <a:bodyPr/>
                    <a:lstStyle/>
                    <a:p>
                      <a:pPr algn="ctr"/>
                      <a:endParaRPr lang="pl-PL" sz="15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5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RAZEM: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1" u="sng" baseline="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81.731.786,59</a:t>
                      </a:r>
                      <a:endParaRPr lang="pl-PL" sz="1600" b="1" u="sng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8350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700" dirty="0">
                <a:latin typeface="Arial Black" pitchFamily="34" charset="0"/>
              </a:rPr>
              <a:t>   </a:t>
            </a:r>
            <a:r>
              <a:rPr lang="pl-PL" sz="3700" dirty="0">
                <a:solidFill>
                  <a:schemeClr val="tx1"/>
                </a:solidFill>
                <a:latin typeface="Arial Black" pitchFamily="34" charset="0"/>
              </a:rPr>
              <a:t>WYDATKI NA ROK 2025</a:t>
            </a:r>
            <a:br>
              <a:rPr lang="pl-PL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600" u="sng" dirty="0">
                <a:solidFill>
                  <a:schemeClr val="tx1"/>
                </a:solidFill>
                <a:latin typeface="Arial Black" pitchFamily="34" charset="0"/>
              </a:rPr>
              <a:t>REZERWY</a:t>
            </a:r>
            <a:endParaRPr lang="pl-PL" u="sng" dirty="0">
              <a:solidFill>
                <a:schemeClr val="tx1"/>
              </a:solidFill>
            </a:endParaRP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149" y="260648"/>
            <a:ext cx="872363" cy="1080120"/>
          </a:xfrm>
          <a:prstGeom prst="rect">
            <a:avLst/>
          </a:prstGeom>
        </p:spPr>
      </p:pic>
      <p:cxnSp>
        <p:nvCxnSpPr>
          <p:cNvPr id="6" name="Łącznik prosty ze strzałką 5"/>
          <p:cNvCxnSpPr>
            <a:cxnSpLocks/>
          </p:cNvCxnSpPr>
          <p:nvPr/>
        </p:nvCxnSpPr>
        <p:spPr>
          <a:xfrm flipH="1">
            <a:off x="2051720" y="1628800"/>
            <a:ext cx="1296144" cy="1008112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cxnSpLocks/>
          </p:cNvCxnSpPr>
          <p:nvPr/>
        </p:nvCxnSpPr>
        <p:spPr>
          <a:xfrm>
            <a:off x="5910954" y="1610798"/>
            <a:ext cx="1181326" cy="1044116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zaokrąglony 11"/>
          <p:cNvSpPr/>
          <p:nvPr/>
        </p:nvSpPr>
        <p:spPr>
          <a:xfrm>
            <a:off x="38290" y="3127648"/>
            <a:ext cx="22038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REZERWA OGÓLNA</a:t>
            </a:r>
          </a:p>
          <a:p>
            <a:pPr algn="ctr"/>
            <a:endParaRPr lang="pl-PL" sz="2200" b="1" dirty="0">
              <a:solidFill>
                <a:schemeClr val="tx1"/>
              </a:solidFill>
            </a:endParaRPr>
          </a:p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250.000,00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6928393" y="3212976"/>
            <a:ext cx="2179279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REZERWA CELOWA </a:t>
            </a:r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(kryzysowa)</a:t>
            </a:r>
          </a:p>
          <a:p>
            <a:pPr algn="ctr"/>
            <a:r>
              <a:rPr lang="pl-PL" sz="2200" b="1" dirty="0">
                <a:solidFill>
                  <a:schemeClr val="tx1"/>
                </a:solidFill>
                <a:latin typeface="Arial Black" pitchFamily="34" charset="0"/>
              </a:rPr>
              <a:t>150.000,00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4560849" y="1664804"/>
            <a:ext cx="0" cy="1440160"/>
          </a:xfrm>
          <a:prstGeom prst="straightConnector1">
            <a:avLst/>
          </a:prstGeom>
          <a:ln w="1270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ostokąt zaokrąglony 19"/>
          <p:cNvSpPr/>
          <p:nvPr/>
        </p:nvSpPr>
        <p:spPr>
          <a:xfrm>
            <a:off x="2268882" y="3340617"/>
            <a:ext cx="4626924" cy="3380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REZERWA CELOWA 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INWESTYCYJNA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ogółem: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800" b="1" u="sng" dirty="0">
                <a:solidFill>
                  <a:schemeClr val="tx1"/>
                </a:solidFill>
                <a:latin typeface="Arial Black" pitchFamily="34" charset="0"/>
              </a:rPr>
              <a:t>373.500,00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  <a:latin typeface="Arial Black" pitchFamily="34" charset="0"/>
              </a:rPr>
              <a:t>w tym: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  <a:latin typeface="Arial Black" pitchFamily="34" charset="0"/>
              </a:rPr>
              <a:t>Modernizacja budynków oświatowych - </a:t>
            </a:r>
            <a:r>
              <a:rPr lang="pl-PL" sz="1600" b="1" u="sng" dirty="0">
                <a:solidFill>
                  <a:schemeClr val="tx1"/>
                </a:solidFill>
                <a:latin typeface="Arial Black" pitchFamily="34" charset="0"/>
              </a:rPr>
              <a:t>200.000,00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  <a:latin typeface="Arial Black" pitchFamily="34" charset="0"/>
              </a:rPr>
              <a:t>Budowa i przebudowa dróg gminnych – </a:t>
            </a:r>
            <a:r>
              <a:rPr lang="pl-PL" sz="1600" b="1" u="sng" dirty="0">
                <a:solidFill>
                  <a:schemeClr val="tx1"/>
                </a:solidFill>
                <a:latin typeface="Arial Black" pitchFamily="34" charset="0"/>
              </a:rPr>
              <a:t>173.500,00</a:t>
            </a:r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62880" y="174948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DOTACJE DLA JEDNOSTEK SPOZA SEKTORA FINANSÓW PUBLICZNYCH</a:t>
            </a:r>
            <a:br>
              <a:rPr lang="pl-PL" sz="28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 Black" pitchFamily="34" charset="0"/>
              </a:rPr>
              <a:t>Z BUDŻETU GMINY W 2025r.</a:t>
            </a:r>
            <a:endParaRPr lang="pl-PL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360294"/>
              </p:ext>
            </p:extLst>
          </p:nvPr>
        </p:nvGraphicFramePr>
        <p:xfrm>
          <a:off x="457200" y="1916832"/>
          <a:ext cx="8229600" cy="377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25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WYSZCZEGÓLNIENIE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BUDŻET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 2025</a:t>
                      </a:r>
                      <a:endParaRPr lang="pl-PL" sz="2400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Kolonie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i wypoczynek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45.000,00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Ochrona zdrowia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5.000,00</a:t>
                      </a:r>
                      <a:endParaRPr lang="pl-P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OSP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200.000,00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602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80.000,00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97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Pozostała</a:t>
                      </a:r>
                      <a:r>
                        <a:rPr lang="pl-PL" sz="2000" b="1" baseline="0" dirty="0">
                          <a:latin typeface="Arial" pitchFamily="34" charset="0"/>
                          <a:cs typeface="Arial" pitchFamily="34" charset="0"/>
                        </a:rPr>
                        <a:t> działalność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Arial" pitchFamily="34" charset="0"/>
                          <a:cs typeface="Arial" pitchFamily="34" charset="0"/>
                        </a:rPr>
                        <a:t>30.000,00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399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latin typeface="Arial Black" pitchFamily="34" charset="0"/>
                          <a:cs typeface="Times New Roman" pitchFamily="18" charset="0"/>
                        </a:rPr>
                        <a:t>RAZEM: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u="sng" baseline="0" dirty="0">
                          <a:solidFill>
                            <a:srgbClr val="333399"/>
                          </a:solidFill>
                          <a:latin typeface="Arial Black" pitchFamily="34" charset="0"/>
                        </a:rPr>
                        <a:t>360.000,00</a:t>
                      </a:r>
                      <a:endParaRPr lang="pl-PL" sz="2400" b="1" u="sng" dirty="0">
                        <a:solidFill>
                          <a:srgbClr val="333399"/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410" y="364179"/>
            <a:ext cx="792089" cy="9807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PLANOWANE INWESTYCJE </a:t>
            </a:r>
            <a:br>
              <a:rPr lang="pl-PL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Arial Black" pitchFamily="34" charset="0"/>
              </a:rPr>
              <a:t>W 2025r.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  <a:t>Łączna wartość inwestycji </a:t>
            </a:r>
            <a:b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pl-PL" sz="3400" b="1" dirty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  <a:t>w 2025r.:</a:t>
            </a:r>
          </a:p>
          <a:p>
            <a:pPr algn="ctr">
              <a:buNone/>
            </a:pPr>
            <a:endParaRPr lang="pl-PL" sz="40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Herb_Lwówek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72363" cy="108012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835696" y="3933056"/>
            <a:ext cx="57606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u="sng" dirty="0">
                <a:latin typeface="Arial Black" pitchFamily="34" charset="0"/>
              </a:rPr>
              <a:t>22.876.778,84</a:t>
            </a:r>
          </a:p>
          <a:p>
            <a:endParaRPr lang="pl-PL" u="sng" dirty="0"/>
          </a:p>
        </p:txBody>
      </p:sp>
    </p:spTree>
  </p:cSld>
  <p:clrMapOvr>
    <a:masterClrMapping/>
  </p:clrMapOvr>
  <p:transition spd="med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Niestandardowy 3">
      <a:dk1>
        <a:sysClr val="windowText" lastClr="000000"/>
      </a:dk1>
      <a:lt1>
        <a:sysClr val="window" lastClr="FFFFFF"/>
      </a:lt1>
      <a:dk2>
        <a:srgbClr val="76D9E8"/>
      </a:dk2>
      <a:lt2>
        <a:srgbClr val="76D9E8"/>
      </a:lt2>
      <a:accent1>
        <a:srgbClr val="76D9E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3500</TotalTime>
  <Words>916</Words>
  <Application>Microsoft Office PowerPoint</Application>
  <PresentationFormat>Pokaz na ekranie (4:3)</PresentationFormat>
  <Paragraphs>343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Georgia</vt:lpstr>
      <vt:lpstr>Times New Roman</vt:lpstr>
      <vt:lpstr>Trebuchet MS</vt:lpstr>
      <vt:lpstr>Wingdings 2</vt:lpstr>
      <vt:lpstr>Wielkomiejski</vt:lpstr>
      <vt:lpstr>BUDŻET  MIASTA I GMINY LWÓWEK   PO AUTOPOPRAWKACH </vt:lpstr>
      <vt:lpstr>DOCHODY w 2025 roku</vt:lpstr>
      <vt:lpstr>DOCHODY BUDŻETU W 2025r.  wg najważniejszych źródeł</vt:lpstr>
      <vt:lpstr> WYDATKI w 2025 roku</vt:lpstr>
      <vt:lpstr>WYDATKI BUDŻETU  GMINY WG DZIAŁÓW NA 2025r.</vt:lpstr>
      <vt:lpstr>WYDATKI BUDŻETU  GMINY WG DZIAŁÓW NA 2025r. c.d.</vt:lpstr>
      <vt:lpstr>   WYDATKI NA ROK 2025 REZERWY</vt:lpstr>
      <vt:lpstr>DOTACJE DLA JEDNOSTEK SPOZA SEKTORA FINANSÓW PUBLICZNYCH Z BUDŻETU GMINY W 2025r.</vt:lpstr>
      <vt:lpstr>PLANOWANE INWESTYCJE  W 2025r.</vt:lpstr>
      <vt:lpstr>WYDATKI INWESTYCYJNE  W 2025r. OGÓŁEM WG DZIAŁÓW</vt:lpstr>
      <vt:lpstr>NAJWIĘKSZE ZADANIA INWESTYCYJNE NA ROK 2025</vt:lpstr>
      <vt:lpstr>NAJWIĘKSZE ZADANIA INWESTYCYJNENA ROK 2025 c.d.</vt:lpstr>
      <vt:lpstr>WYDATKI NA OŚWIATĘ  W 2025r.</vt:lpstr>
      <vt:lpstr>     WYDATKI NA POMOC SPOŁECZNĄ  I WYDATKI ZWIĄZANE  Z RODZINĄ W 2025r.</vt:lpstr>
      <vt:lpstr>     WYDATKI NA ŻŁOBEK W 2025r.</vt:lpstr>
      <vt:lpstr>PLANOWANE WYDATKI W RAMACH FUNDUSZU SOŁECKIEGO  W 2025 ROKU</vt:lpstr>
      <vt:lpstr>PLANOWANE WYDATKI W RAMACH FUNDUSZU SOŁECKIEGO  W 2025 ROKU c.d.</vt:lpstr>
      <vt:lpstr> </vt:lpstr>
      <vt:lpstr>BUDŻET OGÓŁEM  NA 2025 ROK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MIASTA I GMINY LWÓWEK</dc:title>
  <dc:creator>Ania</dc:creator>
  <cp:lastModifiedBy>Urząd Miasta i Gminy Lwówek Urząd Miasta i Gminy Lwówek</cp:lastModifiedBy>
  <cp:revision>385</cp:revision>
  <cp:lastPrinted>2021-12-01T13:13:20Z</cp:lastPrinted>
  <dcterms:created xsi:type="dcterms:W3CDTF">2012-12-04T08:24:40Z</dcterms:created>
  <dcterms:modified xsi:type="dcterms:W3CDTF">2024-12-19T12:14:44Z</dcterms:modified>
</cp:coreProperties>
</file>