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4"/>
  </p:notesMasterIdLst>
  <p:sldIdLst>
    <p:sldId id="256" r:id="rId2"/>
    <p:sldId id="288" r:id="rId3"/>
    <p:sldId id="289" r:id="rId4"/>
    <p:sldId id="258" r:id="rId5"/>
    <p:sldId id="263" r:id="rId6"/>
    <p:sldId id="264" r:id="rId7"/>
    <p:sldId id="266" r:id="rId8"/>
    <p:sldId id="267" r:id="rId9"/>
    <p:sldId id="269" r:id="rId10"/>
    <p:sldId id="271" r:id="rId11"/>
    <p:sldId id="272" r:id="rId12"/>
    <p:sldId id="275" r:id="rId13"/>
    <p:sldId id="282" r:id="rId14"/>
    <p:sldId id="283" r:id="rId15"/>
    <p:sldId id="277" r:id="rId16"/>
    <p:sldId id="279" r:id="rId17"/>
    <p:sldId id="291" r:id="rId18"/>
    <p:sldId id="284" r:id="rId19"/>
    <p:sldId id="286" r:id="rId20"/>
    <p:sldId id="265" r:id="rId21"/>
    <p:sldId id="257" r:id="rId22"/>
    <p:sldId id="280" r:id="rId23"/>
  </p:sldIdLst>
  <p:sldSz cx="9144000" cy="6858000" type="screen4x3"/>
  <p:notesSz cx="6799263" cy="9929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EE64"/>
    <a:srgbClr val="0000CC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 autoAdjust="0"/>
    <p:restoredTop sz="98387" autoAdjust="0"/>
  </p:normalViewPr>
  <p:slideViewPr>
    <p:cSldViewPr>
      <p:cViewPr varScale="1">
        <p:scale>
          <a:sx n="83" d="100"/>
          <a:sy n="83" d="100"/>
        </p:scale>
        <p:origin x="16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107392825896765E-2"/>
          <c:y val="6.2499922331014035E-2"/>
          <c:w val="0.59789941187907636"/>
          <c:h val="0.81713158286079524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Pt>
            <c:idx val="0"/>
            <c:bubble3D val="0"/>
            <c:spPr>
              <a:solidFill>
                <a:srgbClr val="0000CC"/>
              </a:solidFill>
            </c:spPr>
            <c:extLst>
              <c:ext xmlns:c16="http://schemas.microsoft.com/office/drawing/2014/chart" uri="{C3380CC4-5D6E-409C-BE32-E72D297353CC}">
                <c16:uniqueId val="{00000000-D1F5-4026-B6D5-B3575B9ED7A3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1-D1F5-4026-B6D5-B3575B9ED7A3}"/>
              </c:ext>
            </c:extLst>
          </c:dPt>
          <c:cat>
            <c:strRef>
              <c:f>Arkusz1!$A$2:$A$3</c:f>
              <c:strCache>
                <c:ptCount val="2"/>
                <c:pt idx="0">
                  <c:v>Dochody bieżące 60.050.406,27
</c:v>
                </c:pt>
                <c:pt idx="1">
                  <c:v>Dochody majątkowe 13.024.605,73
</c:v>
                </c:pt>
              </c:strCache>
            </c:strRef>
          </c:cat>
          <c:val>
            <c:numRef>
              <c:f>Arkusz1!$B$2:$B$3</c:f>
              <c:numCache>
                <c:formatCode>0.00%</c:formatCode>
                <c:ptCount val="2"/>
                <c:pt idx="0">
                  <c:v>0.82169999999999999</c:v>
                </c:pt>
                <c:pt idx="1">
                  <c:v>0.17829999999999999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F5-4026-B6D5-B3575B9ED7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032565373772736"/>
          <c:y val="0.23757492985972775"/>
          <c:w val="0.27636956838728577"/>
          <c:h val="0.42225955856676473"/>
        </c:manualLayout>
      </c:layout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pl-PL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WYDATKI</c:v>
                </c:pt>
              </c:strCache>
            </c:strRef>
          </c:tx>
          <c:dPt>
            <c:idx val="0"/>
            <c:bubble3D val="0"/>
            <c:explosion val="11"/>
            <c:spPr>
              <a:solidFill>
                <a:schemeClr val="accent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0143-435B-8FD7-F1EAA7599152}"/>
              </c:ext>
            </c:extLst>
          </c:dPt>
          <c:dPt>
            <c:idx val="1"/>
            <c:bubble3D val="0"/>
            <c:explosion val="7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1-0143-435B-8FD7-F1EAA7599152}"/>
              </c:ext>
            </c:extLst>
          </c:dPt>
          <c:dLbls>
            <c:delete val="1"/>
          </c:dLbls>
          <c:cat>
            <c:strRef>
              <c:f>Arkusz1!$A$2:$A$3</c:f>
              <c:strCache>
                <c:ptCount val="2"/>
                <c:pt idx="0">
                  <c:v>wydatki bieżące 56.606.413,14</c:v>
                </c:pt>
                <c:pt idx="1">
                  <c:v>wydatki majątkowe 16.768.598,86</c:v>
                </c:pt>
              </c:strCache>
            </c:strRef>
          </c:cat>
          <c:val>
            <c:numRef>
              <c:f>Arkusz1!$B$2:$B$3</c:f>
              <c:numCache>
                <c:formatCode>0.00%</c:formatCode>
                <c:ptCount val="2"/>
                <c:pt idx="0">
                  <c:v>0.77149999999999996</c:v>
                </c:pt>
                <c:pt idx="1">
                  <c:v>0.22850000000000001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143-435B-8FD7-F1EAA759915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815750461747843"/>
          <c:y val="0.23781618139966734"/>
          <c:w val="0.29700228443666771"/>
          <c:h val="0.41535125571094084"/>
        </c:manualLayout>
      </c:layout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pl-PL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30459-9D98-4C01-B6A5-FE4AA8CC514D}" type="datetimeFigureOut">
              <a:rPr lang="pl-PL" smtClean="0"/>
              <a:pPr/>
              <a:t>04.12.2024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0E011-59DB-43A7-8A34-FA65981DB42E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1926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7EB140D-8114-48B1-B97D-D276D8A77527}" type="datetimeFigureOut">
              <a:rPr lang="pl-PL" smtClean="0"/>
              <a:pPr/>
              <a:t>04.12.2024</a:t>
            </a:fld>
            <a:endParaRPr lang="pl-PL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l-PL" dirty="0">
              <a:solidFill>
                <a:srgbClr val="53548A">
                  <a:tint val="20000"/>
                </a:srgbClr>
              </a:solidFill>
            </a:endParaRPr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C50107C-7B91-4FCA-A20F-788C3A6450A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spd="med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140D-8114-48B1-B97D-D276D8A77527}" type="datetimeFigureOut">
              <a:rPr lang="pl-PL" smtClean="0">
                <a:solidFill>
                  <a:prstClr val="black"/>
                </a:solidFill>
              </a:rPr>
              <a:pPr/>
              <a:t>04.12.2024</a:t>
            </a:fld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107C-7B91-4FCA-A20F-788C3A6450AD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med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140D-8114-48B1-B97D-D276D8A77527}" type="datetimeFigureOut">
              <a:rPr lang="pl-PL" smtClean="0">
                <a:solidFill>
                  <a:prstClr val="black"/>
                </a:solidFill>
              </a:rPr>
              <a:pPr/>
              <a:t>04.12.2024</a:t>
            </a:fld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107C-7B91-4FCA-A20F-788C3A6450AD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med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140D-8114-48B1-B97D-D276D8A77527}" type="datetimeFigureOut">
              <a:rPr lang="pl-PL" smtClean="0">
                <a:solidFill>
                  <a:prstClr val="black"/>
                </a:solidFill>
              </a:rPr>
              <a:pPr/>
              <a:t>04.12.2024</a:t>
            </a:fld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107C-7B91-4FCA-A20F-788C3A6450AD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med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140D-8114-48B1-B97D-D276D8A77527}" type="datetimeFigureOut">
              <a:rPr lang="pl-PL" smtClean="0">
                <a:solidFill>
                  <a:prstClr val="white"/>
                </a:solidFill>
              </a:rPr>
              <a:pPr/>
              <a:t>04.12.2024</a:t>
            </a:fld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107C-7B91-4FCA-A20F-788C3A6450AD}" type="slidenum">
              <a:rPr lang="pl-PL" smtClean="0">
                <a:solidFill>
                  <a:prstClr val="white"/>
                </a:solidFill>
              </a:rPr>
              <a:pPr/>
              <a:t>‹#›</a:t>
            </a:fld>
            <a:endParaRPr lang="pl-PL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med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140D-8114-48B1-B97D-D276D8A77527}" type="datetimeFigureOut">
              <a:rPr lang="pl-PL" smtClean="0">
                <a:solidFill>
                  <a:prstClr val="white"/>
                </a:solidFill>
              </a:rPr>
              <a:pPr/>
              <a:t>04.12.2024</a:t>
            </a:fld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107C-7B91-4FCA-A20F-788C3A6450AD}" type="slidenum">
              <a:rPr lang="pl-PL" smtClean="0">
                <a:solidFill>
                  <a:prstClr val="white"/>
                </a:solidFill>
              </a:rPr>
              <a:pPr/>
              <a:t>‹#›</a:t>
            </a:fld>
            <a:endParaRPr lang="pl-PL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med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EB140D-8114-48B1-B97D-D276D8A77527}" type="datetimeFigureOut">
              <a:rPr lang="pl-PL" smtClean="0">
                <a:solidFill>
                  <a:prstClr val="black"/>
                </a:solidFill>
              </a:rPr>
              <a:pPr/>
              <a:t>04.12.2024</a:t>
            </a:fld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50107C-7B91-4FCA-A20F-788C3A6450AD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med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7EB140D-8114-48B1-B97D-D276D8A77527}" type="datetimeFigureOut">
              <a:rPr lang="pl-PL" smtClean="0">
                <a:solidFill>
                  <a:prstClr val="white"/>
                </a:solidFill>
              </a:rPr>
              <a:pPr/>
              <a:t>04.12.2024</a:t>
            </a:fld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C50107C-7B91-4FCA-A20F-788C3A6450AD}" type="slidenum">
              <a:rPr lang="pl-PL" smtClean="0">
                <a:solidFill>
                  <a:prstClr val="white"/>
                </a:solidFill>
              </a:rPr>
              <a:pPr/>
              <a:t>‹#›</a:t>
            </a:fld>
            <a:endParaRPr lang="pl-PL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med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140D-8114-48B1-B97D-D276D8A77527}" type="datetimeFigureOut">
              <a:rPr lang="pl-PL" smtClean="0">
                <a:solidFill>
                  <a:prstClr val="black"/>
                </a:solidFill>
              </a:rPr>
              <a:pPr/>
              <a:t>04.12.2024</a:t>
            </a:fld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107C-7B91-4FCA-A20F-788C3A6450AD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med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140D-8114-48B1-B97D-D276D8A77527}" type="datetimeFigureOut">
              <a:rPr lang="pl-PL" smtClean="0">
                <a:solidFill>
                  <a:prstClr val="black"/>
                </a:solidFill>
              </a:rPr>
              <a:pPr/>
              <a:t>04.12.2024</a:t>
            </a:fld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107C-7B91-4FCA-A20F-788C3A6450AD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med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140D-8114-48B1-B97D-D276D8A77527}" type="datetimeFigureOut">
              <a:rPr lang="pl-PL" smtClean="0">
                <a:solidFill>
                  <a:prstClr val="white"/>
                </a:solidFill>
              </a:rPr>
              <a:pPr/>
              <a:t>04.12.2024</a:t>
            </a:fld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107C-7B91-4FCA-A20F-788C3A6450AD}" type="slidenum">
              <a:rPr lang="pl-PL" smtClean="0">
                <a:solidFill>
                  <a:prstClr val="white"/>
                </a:solidFill>
              </a:rPr>
              <a:pPr/>
              <a:t>‹#›</a:t>
            </a:fld>
            <a:endParaRPr lang="pl-PL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med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7EB140D-8114-48B1-B97D-D276D8A77527}" type="datetimeFigureOut">
              <a:rPr lang="pl-PL" smtClean="0">
                <a:solidFill>
                  <a:prstClr val="black"/>
                </a:solidFill>
              </a:rPr>
              <a:pPr/>
              <a:t>04.12.2024</a:t>
            </a:fld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C50107C-7B91-4FCA-A20F-788C3A6450AD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med">
    <p:zoom dir="in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918648" cy="1665530"/>
          </a:xfrm>
        </p:spPr>
        <p:txBody>
          <a:bodyPr>
            <a:normAutofit/>
          </a:bodyPr>
          <a:lstStyle/>
          <a:p>
            <a:pPr algn="ctr"/>
            <a:r>
              <a:rPr lang="pl-PL" sz="4000" dirty="0">
                <a:solidFill>
                  <a:schemeClr val="tx1"/>
                </a:solidFill>
                <a:latin typeface="Arial Black" pitchFamily="34" charset="0"/>
              </a:rPr>
              <a:t>BUDŻET </a:t>
            </a:r>
            <a:br>
              <a:rPr lang="pl-PL" sz="4000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pl-PL" sz="4000" dirty="0">
                <a:solidFill>
                  <a:schemeClr val="tx1"/>
                </a:solidFill>
                <a:latin typeface="Arial Black" pitchFamily="34" charset="0"/>
              </a:rPr>
              <a:t>MIASTA I GMINY LWÓWEK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algn="ctr"/>
            <a:endParaRPr lang="pl-PL" b="1" dirty="0"/>
          </a:p>
          <a:p>
            <a:pPr algn="ctr"/>
            <a:endParaRPr lang="pl-PL" sz="3600" b="1" dirty="0"/>
          </a:p>
          <a:p>
            <a:pPr algn="ctr"/>
            <a:endParaRPr lang="pl-PL" sz="3600" b="1" dirty="0"/>
          </a:p>
          <a:p>
            <a:pPr algn="ctr"/>
            <a:r>
              <a:rPr lang="pl-PL" sz="5200" b="1" u="sng" dirty="0">
                <a:solidFill>
                  <a:schemeClr val="tx1"/>
                </a:solidFill>
                <a:latin typeface="Arial Black" pitchFamily="34" charset="0"/>
              </a:rPr>
              <a:t>Rok 2025</a:t>
            </a:r>
          </a:p>
        </p:txBody>
      </p:sp>
      <p:pic>
        <p:nvPicPr>
          <p:cNvPr id="4" name="Obraz 3" descr="Herb_Lwówe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2636912"/>
            <a:ext cx="1944216" cy="2346865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62880" y="174948"/>
            <a:ext cx="8229600" cy="1656184"/>
          </a:xfrm>
        </p:spPr>
        <p:txBody>
          <a:bodyPr>
            <a:noAutofit/>
          </a:bodyPr>
          <a:lstStyle/>
          <a:p>
            <a:pPr algn="ctr"/>
            <a:r>
              <a:rPr lang="pl-PL" sz="2800" dirty="0">
                <a:solidFill>
                  <a:schemeClr val="tx1"/>
                </a:solidFill>
                <a:latin typeface="Arial Black" pitchFamily="34" charset="0"/>
              </a:rPr>
              <a:t>DOTACJE DLA JEDNOSTEK SPOZA SEKTORA FINANSÓW PUBLICZNYCH</a:t>
            </a:r>
            <a:br>
              <a:rPr lang="pl-PL" sz="2800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pl-PL" sz="2800" dirty="0">
                <a:solidFill>
                  <a:schemeClr val="tx1"/>
                </a:solidFill>
                <a:latin typeface="Arial Black" pitchFamily="34" charset="0"/>
              </a:rPr>
              <a:t>Z BUDŻETU GMINY W 2025r.</a:t>
            </a:r>
            <a:endParaRPr lang="pl-PL" sz="2800" dirty="0">
              <a:solidFill>
                <a:schemeClr val="tx1"/>
              </a:solidFill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801678"/>
              </p:ext>
            </p:extLst>
          </p:nvPr>
        </p:nvGraphicFramePr>
        <p:xfrm>
          <a:off x="457200" y="1916832"/>
          <a:ext cx="8229600" cy="3775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0825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solidFill>
                            <a:schemeClr val="tx1"/>
                          </a:solidFill>
                          <a:latin typeface="Arial Black" pitchFamily="34" charset="0"/>
                          <a:cs typeface="Arial" pitchFamily="34" charset="0"/>
                        </a:rPr>
                        <a:t>WYSZCZEGÓLNIENIE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solidFill>
                            <a:schemeClr val="tx1"/>
                          </a:solidFill>
                          <a:latin typeface="Arial Black" pitchFamily="34" charset="0"/>
                          <a:cs typeface="Arial" pitchFamily="34" charset="0"/>
                        </a:rPr>
                        <a:t>PROJEKT</a:t>
                      </a:r>
                      <a:r>
                        <a:rPr lang="pl-PL" sz="2400" baseline="0" dirty="0">
                          <a:solidFill>
                            <a:schemeClr val="tx1"/>
                          </a:solidFill>
                          <a:latin typeface="Arial Black" pitchFamily="34" charset="0"/>
                          <a:cs typeface="Arial" pitchFamily="34" charset="0"/>
                        </a:rPr>
                        <a:t> 2025</a:t>
                      </a:r>
                      <a:endParaRPr lang="pl-PL" sz="2400" dirty="0">
                        <a:solidFill>
                          <a:schemeClr val="tx1"/>
                        </a:solidFill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602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Kolonie</a:t>
                      </a:r>
                      <a:r>
                        <a:rPr lang="pl-PL" sz="2000" b="1" baseline="0" dirty="0">
                          <a:latin typeface="Arial" pitchFamily="34" charset="0"/>
                          <a:cs typeface="Arial" pitchFamily="34" charset="0"/>
                        </a:rPr>
                        <a:t> i wypoczynek</a:t>
                      </a:r>
                      <a:endParaRPr lang="pl-PL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45.000,00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602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Ochrona zdrowia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baseline="0" dirty="0">
                          <a:latin typeface="Arial" pitchFamily="34" charset="0"/>
                          <a:cs typeface="Arial" pitchFamily="34" charset="0"/>
                        </a:rPr>
                        <a:t>5.000,00</a:t>
                      </a:r>
                      <a:endParaRPr lang="pl-PL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602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OSP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200.000,00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602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Sport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80.000,00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4979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Pozostała</a:t>
                      </a:r>
                      <a:r>
                        <a:rPr lang="pl-PL" sz="2000" b="1" baseline="0" dirty="0">
                          <a:latin typeface="Arial" pitchFamily="34" charset="0"/>
                          <a:cs typeface="Arial" pitchFamily="34" charset="0"/>
                        </a:rPr>
                        <a:t> działalność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30.000,00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5399">
                <a:tc>
                  <a:txBody>
                    <a:bodyPr/>
                    <a:lstStyle/>
                    <a:p>
                      <a:pPr algn="r"/>
                      <a:r>
                        <a:rPr lang="pl-PL" sz="2400" b="1" dirty="0">
                          <a:latin typeface="Arial Black" pitchFamily="34" charset="0"/>
                          <a:cs typeface="Times New Roman" pitchFamily="18" charset="0"/>
                        </a:rPr>
                        <a:t>RAZEM: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b="1" u="sng" baseline="0" dirty="0">
                          <a:solidFill>
                            <a:srgbClr val="333399"/>
                          </a:solidFill>
                          <a:latin typeface="Arial Black" pitchFamily="34" charset="0"/>
                        </a:rPr>
                        <a:t>360.000,00</a:t>
                      </a:r>
                      <a:endParaRPr lang="pl-PL" sz="2400" b="1" u="sng" dirty="0">
                        <a:solidFill>
                          <a:srgbClr val="333399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Symbol zastępczy zawartości 3" descr="Herb_Lwówek.jpg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410" y="364179"/>
            <a:ext cx="792089" cy="980728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914400" y="6206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dirty="0">
                <a:solidFill>
                  <a:schemeClr val="tx1"/>
                </a:solidFill>
                <a:latin typeface="Arial Black" pitchFamily="34" charset="0"/>
              </a:rPr>
              <a:t>PLANOWANE INWESTYCJE </a:t>
            </a:r>
            <a:br>
              <a:rPr lang="pl-PL" sz="3200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pl-PL" sz="3200" dirty="0">
                <a:solidFill>
                  <a:schemeClr val="tx1"/>
                </a:solidFill>
                <a:latin typeface="Arial Black" pitchFamily="34" charset="0"/>
              </a:rPr>
              <a:t>W 2025r.</a:t>
            </a:r>
            <a:endParaRPr lang="pl-PL" sz="3200" dirty="0">
              <a:solidFill>
                <a:schemeClr val="tx1"/>
              </a:solidFill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25112"/>
          </a:xfrm>
        </p:spPr>
        <p:txBody>
          <a:bodyPr/>
          <a:lstStyle/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sz="3400" b="1" dirty="0">
                <a:solidFill>
                  <a:srgbClr val="333399"/>
                </a:solidFill>
                <a:latin typeface="Arial Black" pitchFamily="34" charset="0"/>
                <a:cs typeface="Times New Roman" pitchFamily="18" charset="0"/>
              </a:rPr>
              <a:t>Łączna wartość inwestycji </a:t>
            </a:r>
            <a:br>
              <a:rPr lang="pl-PL" sz="3400" b="1" dirty="0">
                <a:solidFill>
                  <a:srgbClr val="333399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pl-PL" sz="3400" b="1" dirty="0">
                <a:solidFill>
                  <a:srgbClr val="333399"/>
                </a:solidFill>
                <a:latin typeface="Arial Black" pitchFamily="34" charset="0"/>
                <a:cs typeface="Times New Roman" pitchFamily="18" charset="0"/>
              </a:rPr>
              <a:t>w 2025r.:</a:t>
            </a:r>
          </a:p>
          <a:p>
            <a:pPr algn="ctr">
              <a:buNone/>
            </a:pPr>
            <a:endParaRPr lang="pl-PL" sz="4000" b="1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Symbol zastępczy zawartości 3" descr="Herb_Lwówek.jpg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548680"/>
            <a:ext cx="872363" cy="108012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1835696" y="3933056"/>
            <a:ext cx="576064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000" u="sng" dirty="0">
                <a:latin typeface="Arial Black" pitchFamily="34" charset="0"/>
              </a:rPr>
              <a:t>16.768.598,86</a:t>
            </a:r>
          </a:p>
          <a:p>
            <a:endParaRPr lang="pl-PL" u="sng" dirty="0"/>
          </a:p>
        </p:txBody>
      </p:sp>
    </p:spTree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306032" y="355225"/>
            <a:ext cx="7355160" cy="1143000"/>
          </a:xfrm>
        </p:spPr>
        <p:txBody>
          <a:bodyPr>
            <a:noAutofit/>
          </a:bodyPr>
          <a:lstStyle/>
          <a:p>
            <a:pPr algn="ctr"/>
            <a:r>
              <a:rPr lang="pl-PL" sz="2800" dirty="0">
                <a:solidFill>
                  <a:schemeClr val="tx1"/>
                </a:solidFill>
                <a:latin typeface="Arial Black" pitchFamily="34" charset="0"/>
              </a:rPr>
              <a:t>WYDATKI INWESTYCYJNE </a:t>
            </a:r>
            <a:br>
              <a:rPr lang="pl-PL" sz="2800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pl-PL" sz="2800" dirty="0">
                <a:solidFill>
                  <a:schemeClr val="tx1"/>
                </a:solidFill>
                <a:latin typeface="Arial Black" pitchFamily="34" charset="0"/>
              </a:rPr>
              <a:t>W 2025r. OGÓŁEM WG DZIAŁÓW</a:t>
            </a:r>
            <a:endParaRPr lang="pl-PL" sz="2800" dirty="0">
              <a:solidFill>
                <a:schemeClr val="tx1"/>
              </a:solidFill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3390102"/>
              </p:ext>
            </p:extLst>
          </p:nvPr>
        </p:nvGraphicFramePr>
        <p:xfrm>
          <a:off x="482808" y="1700808"/>
          <a:ext cx="8100848" cy="4962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7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4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0648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DZIAŁ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TREŚĆ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WARTOŚĆ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6031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010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b="1" dirty="0">
                          <a:latin typeface="Arial" pitchFamily="34" charset="0"/>
                          <a:cs typeface="Arial" pitchFamily="34" charset="0"/>
                        </a:rPr>
                        <a:t>Rolnictwo i łowiectwo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latin typeface="Arial Black" pitchFamily="34" charset="0"/>
                          <a:cs typeface="Arial" pitchFamily="34" charset="0"/>
                        </a:rPr>
                        <a:t>6.674.511,73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>
                          <a:latin typeface="Arial" pitchFamily="34" charset="0"/>
                          <a:cs typeface="Arial" pitchFamily="34" charset="0"/>
                        </a:rPr>
                        <a:t>Transport i łączność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>
                          <a:latin typeface="Arial Black" pitchFamily="34" charset="0"/>
                          <a:cs typeface="Arial" pitchFamily="34" charset="0"/>
                        </a:rPr>
                        <a:t>6.752.568,09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90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754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>
                          <a:latin typeface="Arial" pitchFamily="34" charset="0"/>
                          <a:cs typeface="Arial" pitchFamily="34" charset="0"/>
                        </a:rPr>
                        <a:t>Bezpieczeństwo publiczne i ochrona przeciwpożarowa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>
                          <a:latin typeface="Arial Black" pitchFamily="34" charset="0"/>
                          <a:cs typeface="Arial" pitchFamily="34" charset="0"/>
                        </a:rPr>
                        <a:t>15.000,00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9168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801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b="1" dirty="0">
                          <a:latin typeface="Arial" pitchFamily="34" charset="0"/>
                          <a:cs typeface="Arial" pitchFamily="34" charset="0"/>
                        </a:rPr>
                        <a:t>Oświata – Rezerwa inwestycyjna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latin typeface="Arial Black" pitchFamily="34" charset="0"/>
                          <a:cs typeface="Arial" pitchFamily="34" charset="0"/>
                        </a:rPr>
                        <a:t>200.000,00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9168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852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b="1" dirty="0">
                          <a:latin typeface="Arial" pitchFamily="34" charset="0"/>
                          <a:cs typeface="Arial" pitchFamily="34" charset="0"/>
                        </a:rPr>
                        <a:t>Pomoc społeczna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latin typeface="Arial Black" pitchFamily="34" charset="0"/>
                          <a:cs typeface="Arial" pitchFamily="34" charset="0"/>
                        </a:rPr>
                        <a:t>100.000,00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8104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921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b="1" dirty="0">
                          <a:latin typeface="Arial" pitchFamily="34" charset="0"/>
                          <a:cs typeface="Arial" pitchFamily="34" charset="0"/>
                        </a:rPr>
                        <a:t>Kultura i ochrona dziedzictwa narodowego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latin typeface="Arial Black" pitchFamily="34" charset="0"/>
                          <a:cs typeface="Arial" pitchFamily="34" charset="0"/>
                        </a:rPr>
                        <a:t>684.619,04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104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926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b="1" dirty="0">
                          <a:latin typeface="Arial" pitchFamily="34" charset="0"/>
                          <a:cs typeface="Arial" pitchFamily="34" charset="0"/>
                        </a:rPr>
                        <a:t>Kultura fizyczna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latin typeface="Arial Black" pitchFamily="34" charset="0"/>
                          <a:cs typeface="Arial" pitchFamily="34" charset="0"/>
                        </a:rPr>
                        <a:t>2.341.900,00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l-PL" b="1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latin typeface="Arial Black" pitchFamily="34" charset="0"/>
                          <a:cs typeface="Times New Roman" pitchFamily="18" charset="0"/>
                        </a:rPr>
                        <a:t>RAZEM: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u="sng" dirty="0">
                          <a:solidFill>
                            <a:srgbClr val="0000CC"/>
                          </a:solidFill>
                          <a:latin typeface="Arial Black" pitchFamily="34" charset="0"/>
                        </a:rPr>
                        <a:t>16.768.598,86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Symbol zastępczy zawartości 3" descr="Herb_Lwówek.jpg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2808" y="355225"/>
            <a:ext cx="792089" cy="980728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537320" y="260648"/>
            <a:ext cx="7067128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dirty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NAJWIĘKSZE ZADANIA INWESTYCYJNE NA ROK 2025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3705185"/>
              </p:ext>
            </p:extLst>
          </p:nvPr>
        </p:nvGraphicFramePr>
        <p:xfrm>
          <a:off x="323528" y="1551072"/>
          <a:ext cx="8604956" cy="5178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378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WYSZCZEGÓLNIENIE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KWOTA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726">
                <a:tc>
                  <a:txBody>
                    <a:bodyPr/>
                    <a:lstStyle/>
                    <a:p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Budowa drogi gminnej w miejscowości Zębowo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latin typeface="Arial Black" pitchFamily="34" charset="0"/>
                          <a:cs typeface="Arial" pitchFamily="34" charset="0"/>
                        </a:rPr>
                        <a:t>700.000,00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Budowa sieci wodociągowej i kanalizacji</a:t>
                      </a:r>
                      <a:r>
                        <a:rPr lang="pl-PL" sz="1600" b="1" baseline="0" dirty="0">
                          <a:latin typeface="Arial" pitchFamily="34" charset="0"/>
                          <a:cs typeface="Arial" pitchFamily="34" charset="0"/>
                        </a:rPr>
                        <a:t> sanitarnej wraz z kanalizacją deszczową i zbiornikiem retencyjnym w miejscowości Lwówek i Józefowo</a:t>
                      </a:r>
                      <a:endParaRPr lang="pl-PL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latin typeface="Arial Black" pitchFamily="34" charset="0"/>
                          <a:cs typeface="Arial" pitchFamily="34" charset="0"/>
                        </a:rPr>
                        <a:t>2.154.722,73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896">
                <a:tc>
                  <a:txBody>
                    <a:bodyPr/>
                    <a:lstStyle/>
                    <a:p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Przebudowa i rozbudowa oczyszczalni ścieków w Koninie (etap I)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latin typeface="Arial Black" pitchFamily="34" charset="0"/>
                          <a:cs typeface="Arial" pitchFamily="34" charset="0"/>
                        </a:rPr>
                        <a:t>3.513.167,00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Odbudowa i przebudowa stawu w miejscowości Bródki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latin typeface="Arial Black" pitchFamily="34" charset="0"/>
                          <a:cs typeface="Arial" pitchFamily="34" charset="0"/>
                        </a:rPr>
                        <a:t>306.622,00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Budowa drogi gminnej Linie - Zębowo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latin typeface="Arial Black" pitchFamily="34" charset="0"/>
                          <a:cs typeface="Arial" pitchFamily="34" charset="0"/>
                        </a:rPr>
                        <a:t>600.000,00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Budowa drogi w miejscowości</a:t>
                      </a:r>
                      <a:r>
                        <a:rPr lang="pl-PL" sz="1600" b="1" baseline="0" dirty="0">
                          <a:latin typeface="Arial" pitchFamily="34" charset="0"/>
                          <a:cs typeface="Arial" pitchFamily="34" charset="0"/>
                        </a:rPr>
                        <a:t> Brody</a:t>
                      </a:r>
                      <a:endParaRPr lang="pl-PL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latin typeface="Arial Black" pitchFamily="34" charset="0"/>
                          <a:cs typeface="Arial" pitchFamily="34" charset="0"/>
                        </a:rPr>
                        <a:t>200.000,00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Budowa drogi w miejscowości</a:t>
                      </a:r>
                      <a:r>
                        <a:rPr lang="pl-PL" sz="1600" b="1" baseline="0" dirty="0">
                          <a:latin typeface="Arial" pitchFamily="34" charset="0"/>
                          <a:cs typeface="Arial" pitchFamily="34" charset="0"/>
                        </a:rPr>
                        <a:t> Bródki</a:t>
                      </a:r>
                      <a:endParaRPr lang="pl-PL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latin typeface="Arial Black" pitchFamily="34" charset="0"/>
                          <a:cs typeface="Arial" pitchFamily="34" charset="0"/>
                        </a:rPr>
                        <a:t>200.000,00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Budowa ulicy</a:t>
                      </a:r>
                      <a:r>
                        <a:rPr lang="pl-PL" sz="1600" b="1" baseline="0" dirty="0">
                          <a:latin typeface="Arial" pitchFamily="34" charset="0"/>
                          <a:cs typeface="Arial" pitchFamily="34" charset="0"/>
                        </a:rPr>
                        <a:t> dojazdowej do ul. Polnej w Lwówku</a:t>
                      </a:r>
                      <a:endParaRPr lang="pl-PL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latin typeface="Arial Black" pitchFamily="34" charset="0"/>
                          <a:cs typeface="Arial" pitchFamily="34" charset="0"/>
                        </a:rPr>
                        <a:t>160.000,00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3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Przebudowa ul. </a:t>
                      </a:r>
                      <a:r>
                        <a:rPr lang="pl-PL" sz="1600" b="1" dirty="0" err="1">
                          <a:latin typeface="Arial" pitchFamily="34" charset="0"/>
                          <a:cs typeface="Arial" pitchFamily="34" charset="0"/>
                        </a:rPr>
                        <a:t>Modrakowej</a:t>
                      </a:r>
                      <a:r>
                        <a:rPr lang="pl-PL" sz="1600" b="1" baseline="0" dirty="0">
                          <a:latin typeface="Arial" pitchFamily="34" charset="0"/>
                          <a:cs typeface="Arial" pitchFamily="34" charset="0"/>
                        </a:rPr>
                        <a:t> w Lwówku</a:t>
                      </a:r>
                      <a:endParaRPr lang="pl-PL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latin typeface="Arial Black" pitchFamily="34" charset="0"/>
                          <a:cs typeface="Arial" pitchFamily="34" charset="0"/>
                        </a:rPr>
                        <a:t>2.152.200,00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2616">
                <a:tc>
                  <a:txBody>
                    <a:bodyPr/>
                    <a:lstStyle/>
                    <a:p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Przebudowa drogi gminnej nr 383542P</a:t>
                      </a:r>
                      <a:r>
                        <a:rPr lang="pl-PL" sz="1600" b="1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r>
                        <a:rPr lang="pl-PL" sz="1600" b="1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miejscowości</a:t>
                      </a:r>
                      <a:r>
                        <a:rPr lang="pl-PL" sz="1600" b="1" baseline="0" dirty="0">
                          <a:latin typeface="Arial" pitchFamily="34" charset="0"/>
                          <a:cs typeface="Arial" pitchFamily="34" charset="0"/>
                        </a:rPr>
                        <a:t> Konin</a:t>
                      </a:r>
                      <a:endParaRPr lang="pl-PL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latin typeface="Arial Black" pitchFamily="34" charset="0"/>
                          <a:cs typeface="Arial" pitchFamily="34" charset="0"/>
                        </a:rPr>
                        <a:t>3.177.350,00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4" name="Symbol zastępczy zawartości 3" descr="Herb_Lwówek.jpg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41784"/>
            <a:ext cx="792089" cy="980728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537320" y="260648"/>
            <a:ext cx="706712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dirty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NAJWIĘKSZE ZADANIA INWESTYCYJNENA ROK 2025 c.d.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4258169"/>
              </p:ext>
            </p:extLst>
          </p:nvPr>
        </p:nvGraphicFramePr>
        <p:xfrm>
          <a:off x="179512" y="1314198"/>
          <a:ext cx="8784976" cy="5504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6658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WYSZCZEGÓLNIENIE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KWOTA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008">
                <a:tc>
                  <a:txBody>
                    <a:bodyPr/>
                    <a:lstStyle/>
                    <a:p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Budowa</a:t>
                      </a:r>
                      <a:r>
                        <a:rPr lang="pl-PL" sz="1600" b="1" baseline="0" dirty="0">
                          <a:latin typeface="Arial" pitchFamily="34" charset="0"/>
                          <a:cs typeface="Arial" pitchFamily="34" charset="0"/>
                        </a:rPr>
                        <a:t> chodnika przy boisku sportowym – Zębowo (F.S.)</a:t>
                      </a:r>
                      <a:endParaRPr lang="pl-PL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latin typeface="Arial Black" pitchFamily="34" charset="0"/>
                          <a:cs typeface="Arial" pitchFamily="34" charset="0"/>
                        </a:rPr>
                        <a:t>14.368,09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280">
                <a:tc>
                  <a:txBody>
                    <a:bodyPr/>
                    <a:lstStyle/>
                    <a:p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Rezerwa</a:t>
                      </a:r>
                      <a:r>
                        <a:rPr lang="pl-PL" sz="1600" b="1" baseline="0" dirty="0">
                          <a:latin typeface="Arial" pitchFamily="34" charset="0"/>
                          <a:cs typeface="Arial" pitchFamily="34" charset="0"/>
                        </a:rPr>
                        <a:t> inwestycyjna na modernizację budynków oświatowych</a:t>
                      </a:r>
                      <a:endParaRPr lang="pl-PL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latin typeface="Arial Black" pitchFamily="34" charset="0"/>
                          <a:cs typeface="Arial" pitchFamily="34" charset="0"/>
                        </a:rPr>
                        <a:t>200.000,00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846">
                <a:tc>
                  <a:txBody>
                    <a:bodyPr/>
                    <a:lstStyle/>
                    <a:p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Zakup samochodu służbowego dla MGOPS w Lwówku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latin typeface="Arial Black" pitchFamily="34" charset="0"/>
                          <a:cs typeface="Arial" pitchFamily="34" charset="0"/>
                        </a:rPr>
                        <a:t>100.000,00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142">
                <a:tc>
                  <a:txBody>
                    <a:bodyPr/>
                    <a:lstStyle/>
                    <a:p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Prace renowacyjne i konserwacyjne</a:t>
                      </a:r>
                      <a:r>
                        <a:rPr lang="pl-PL" sz="1600" b="1" baseline="0" dirty="0">
                          <a:latin typeface="Arial" pitchFamily="34" charset="0"/>
                          <a:cs typeface="Arial" pitchFamily="34" charset="0"/>
                        </a:rPr>
                        <a:t> oraz zabezpieczenie p.poż. Kościoła P.W. Św. Andrzeja Apostoła w Brodach - DOTACJA</a:t>
                      </a:r>
                      <a:endParaRPr lang="pl-PL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latin typeface="Arial Black" pitchFamily="34" charset="0"/>
                          <a:cs typeface="Arial" pitchFamily="34" charset="0"/>
                        </a:rPr>
                        <a:t>510.000,00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070">
                <a:tc>
                  <a:txBody>
                    <a:bodyPr/>
                    <a:lstStyle/>
                    <a:p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Dotacja na renowację</a:t>
                      </a:r>
                      <a:r>
                        <a:rPr lang="pl-PL" sz="1600" b="1" baseline="0" dirty="0">
                          <a:latin typeface="Arial" pitchFamily="34" charset="0"/>
                          <a:cs typeface="Arial" pitchFamily="34" charset="0"/>
                        </a:rPr>
                        <a:t> Kościoła Parafialnego w Lwówku</a:t>
                      </a:r>
                      <a:endParaRPr lang="pl-PL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latin typeface="Arial Black" pitchFamily="34" charset="0"/>
                          <a:cs typeface="Arial" pitchFamily="34" charset="0"/>
                        </a:rPr>
                        <a:t>100.000,00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8398">
                <a:tc>
                  <a:txBody>
                    <a:bodyPr/>
                    <a:lstStyle/>
                    <a:p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Modernizacja kompleksu sportowego „Moje boisko- ORLIK 2012” wraz z budową kortu tenisowego przy ul. Gimnazjalnej</a:t>
                      </a:r>
                      <a:r>
                        <a:rPr lang="pl-PL" sz="1600" b="1" baseline="0" dirty="0">
                          <a:latin typeface="Arial" pitchFamily="34" charset="0"/>
                          <a:cs typeface="Arial" pitchFamily="34" charset="0"/>
                        </a:rPr>
                        <a:t> w Lwówku</a:t>
                      </a:r>
                      <a:endParaRPr lang="pl-PL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latin typeface="Arial Black" pitchFamily="34" charset="0"/>
                          <a:cs typeface="Arial" pitchFamily="34" charset="0"/>
                        </a:rPr>
                        <a:t>2.141.900,00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502">
                <a:tc>
                  <a:txBody>
                    <a:bodyPr/>
                    <a:lstStyle/>
                    <a:p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Budowa budynku gospodarczo-magazynowego przy stadionie w Lwówku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latin typeface="Arial Black" pitchFamily="34" charset="0"/>
                          <a:cs typeface="Arial" pitchFamily="34" charset="0"/>
                        </a:rPr>
                        <a:t>200.000,00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430">
                <a:tc>
                  <a:txBody>
                    <a:bodyPr/>
                    <a:lstStyle/>
                    <a:p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Modernizacja świetlic wiejskich: Krzywy Las, Zgierzynka (F.S.)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latin typeface="Arial Black" pitchFamily="34" charset="0"/>
                          <a:cs typeface="Arial" pitchFamily="34" charset="0"/>
                        </a:rPr>
                        <a:t>32.163,02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2726">
                <a:tc>
                  <a:txBody>
                    <a:bodyPr/>
                    <a:lstStyle/>
                    <a:p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Poprawa estetyki wsi w miejscowości:</a:t>
                      </a:r>
                      <a:r>
                        <a:rPr lang="pl-PL" sz="1600" b="1" baseline="0" dirty="0">
                          <a:latin typeface="Arial" pitchFamily="34" charset="0"/>
                          <a:cs typeface="Arial" pitchFamily="34" charset="0"/>
                        </a:rPr>
                        <a:t> Brody, Chmielinko, Grońsko, Komorowo, Pakosław (F.S.)</a:t>
                      </a:r>
                      <a:endParaRPr lang="pl-PL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latin typeface="Arial Black" pitchFamily="34" charset="0"/>
                          <a:cs typeface="Arial" pitchFamily="34" charset="0"/>
                        </a:rPr>
                        <a:t>107.606,02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670">
                <a:tc>
                  <a:txBody>
                    <a:bodyPr/>
                    <a:lstStyle/>
                    <a:p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Wykonanie projektu budowy biesiadnika w miejscowości</a:t>
                      </a:r>
                      <a:r>
                        <a:rPr lang="pl-PL" sz="1600" b="1" baseline="0" dirty="0">
                          <a:latin typeface="Arial" pitchFamily="34" charset="0"/>
                          <a:cs typeface="Arial" pitchFamily="34" charset="0"/>
                        </a:rPr>
                        <a:t> Posadowo (F.S.)</a:t>
                      </a:r>
                      <a:endParaRPr lang="pl-PL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latin typeface="Arial Black" pitchFamily="34" charset="0"/>
                          <a:cs typeface="Arial" pitchFamily="34" charset="0"/>
                        </a:rPr>
                        <a:t>10.000,00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4" name="Symbol zastępczy zawartości 3" descr="Herb_Lwówek.jpg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792089" cy="980728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pl-PL" sz="3200" dirty="0">
                <a:solidFill>
                  <a:schemeClr val="tx1"/>
                </a:solidFill>
                <a:latin typeface="Arial Black" pitchFamily="34" charset="0"/>
              </a:rPr>
              <a:t>WYDATKI NA OŚWIATĘ </a:t>
            </a:r>
            <a:br>
              <a:rPr lang="pl-PL" sz="3200" dirty="0">
                <a:latin typeface="Arial Black" pitchFamily="34" charset="0"/>
              </a:rPr>
            </a:br>
            <a:r>
              <a:rPr lang="pl-PL" sz="3200" dirty="0">
                <a:solidFill>
                  <a:schemeClr val="tx1"/>
                </a:solidFill>
                <a:latin typeface="Arial Black" pitchFamily="34" charset="0"/>
              </a:rPr>
              <a:t>W 2025r.</a:t>
            </a:r>
            <a:endParaRPr lang="pl-PL" sz="3200" dirty="0">
              <a:solidFill>
                <a:schemeClr val="tx1"/>
              </a:solidFill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4681187"/>
              </p:ext>
            </p:extLst>
          </p:nvPr>
        </p:nvGraphicFramePr>
        <p:xfrm>
          <a:off x="457200" y="1700808"/>
          <a:ext cx="8229600" cy="4152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9619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WYSZCZEGÓLNIENIE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KWOTA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235">
                <a:tc>
                  <a:txBody>
                    <a:bodyPr/>
                    <a:lstStyle/>
                    <a:p>
                      <a:pPr algn="l"/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Plan wydatków szkół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dirty="0">
                          <a:latin typeface="Arial Black" pitchFamily="34" charset="0"/>
                        </a:rPr>
                        <a:t>17.783.222,00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Przedszkola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dirty="0">
                          <a:latin typeface="Arial Black" pitchFamily="34" charset="0"/>
                        </a:rPr>
                        <a:t>6.981.499,00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Dokształcanie</a:t>
                      </a:r>
                      <a:r>
                        <a:rPr lang="pl-PL" sz="2000" b="1" baseline="0" dirty="0">
                          <a:latin typeface="Arial" pitchFamily="34" charset="0"/>
                          <a:cs typeface="Arial" pitchFamily="34" charset="0"/>
                        </a:rPr>
                        <a:t> nauczycieli</a:t>
                      </a:r>
                      <a:endParaRPr lang="pl-PL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>
                          <a:latin typeface="Arial Black" pitchFamily="34" charset="0"/>
                        </a:rPr>
                        <a:t>103.649,00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Świetlice</a:t>
                      </a:r>
                      <a:r>
                        <a:rPr lang="pl-PL" sz="2000" b="1" baseline="0" dirty="0">
                          <a:latin typeface="Arial" pitchFamily="34" charset="0"/>
                          <a:cs typeface="Arial" pitchFamily="34" charset="0"/>
                        </a:rPr>
                        <a:t> szkolne</a:t>
                      </a:r>
                      <a:endParaRPr lang="pl-PL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>
                          <a:latin typeface="Arial Black" pitchFamily="34" charset="0"/>
                        </a:rPr>
                        <a:t>508.152,00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Dowożenie uczniów do szkół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>
                          <a:latin typeface="Arial Black" pitchFamily="34" charset="0"/>
                        </a:rPr>
                        <a:t>952.600,00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4008">
                <a:tc>
                  <a:txBody>
                    <a:bodyPr/>
                    <a:lstStyle/>
                    <a:p>
                      <a:pPr algn="l"/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Pozostała działalność funduszu</a:t>
                      </a:r>
                      <a:r>
                        <a:rPr lang="pl-PL" sz="2000" b="1" baseline="0" dirty="0">
                          <a:latin typeface="Arial" pitchFamily="34" charset="0"/>
                          <a:cs typeface="Arial" pitchFamily="34" charset="0"/>
                        </a:rPr>
                        <a:t> socjalnego nauczycieli emerytowanych</a:t>
                      </a:r>
                      <a:endParaRPr lang="pl-PL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173.479,00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078">
                <a:tc>
                  <a:txBody>
                    <a:bodyPr/>
                    <a:lstStyle/>
                    <a:p>
                      <a:pPr algn="r"/>
                      <a:r>
                        <a:rPr lang="pl-PL" sz="2000" b="1" u="sng" dirty="0">
                          <a:latin typeface="Arial Black" pitchFamily="34" charset="0"/>
                          <a:cs typeface="Arial" pitchFamily="34" charset="0"/>
                        </a:rPr>
                        <a:t>Razem</a:t>
                      </a:r>
                      <a:r>
                        <a:rPr lang="pl-PL" sz="2000" b="1" u="none" dirty="0">
                          <a:latin typeface="Arial Black" pitchFamily="34" charset="0"/>
                          <a:cs typeface="Arial" pitchFamily="34" charset="0"/>
                        </a:rPr>
                        <a:t> </a:t>
                      </a:r>
                      <a:r>
                        <a:rPr lang="pl-PL" sz="2000" b="1" dirty="0">
                          <a:latin typeface="Arial Black" pitchFamily="34" charset="0"/>
                          <a:cs typeface="Arial" pitchFamily="34" charset="0"/>
                        </a:rPr>
                        <a:t>wydatki na oświatę: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200" b="1" u="sng" dirty="0">
                          <a:solidFill>
                            <a:srgbClr val="0000CC"/>
                          </a:solidFill>
                          <a:latin typeface="Arial Black" pitchFamily="34" charset="0"/>
                        </a:rPr>
                        <a:t>26.502.601,00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Symbol zastępczy zawartości 3" descr="Herb_Lwówek.jpg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03684"/>
            <a:ext cx="792089" cy="980728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46270" y="382789"/>
            <a:ext cx="8291264" cy="1456525"/>
          </a:xfrm>
        </p:spPr>
        <p:txBody>
          <a:bodyPr>
            <a:normAutofit/>
          </a:bodyPr>
          <a:lstStyle/>
          <a:p>
            <a:pPr algn="ctr"/>
            <a:r>
              <a:rPr lang="pl-PL" sz="2800" dirty="0">
                <a:solidFill>
                  <a:schemeClr val="tx1"/>
                </a:solidFill>
                <a:latin typeface="Arial Black" pitchFamily="34" charset="0"/>
              </a:rPr>
              <a:t>     WYDATKI NA POMOC SPOŁECZNĄ </a:t>
            </a:r>
            <a:br>
              <a:rPr lang="pl-PL" sz="2800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pl-PL" sz="2800" dirty="0">
                <a:solidFill>
                  <a:schemeClr val="tx1"/>
                </a:solidFill>
                <a:latin typeface="Arial Black" pitchFamily="34" charset="0"/>
              </a:rPr>
              <a:t>I WYDATKI ZWIĄZANE </a:t>
            </a:r>
            <a:br>
              <a:rPr lang="pl-PL" sz="2800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pl-PL" sz="2800" dirty="0">
                <a:solidFill>
                  <a:schemeClr val="tx1"/>
                </a:solidFill>
                <a:latin typeface="Arial Black" pitchFamily="34" charset="0"/>
              </a:rPr>
              <a:t>Z RODZINĄ W 2025r.</a:t>
            </a:r>
            <a:endParaRPr lang="pl-PL" sz="2800" dirty="0">
              <a:solidFill>
                <a:schemeClr val="tx1"/>
              </a:solidFill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8401385"/>
              </p:ext>
            </p:extLst>
          </p:nvPr>
        </p:nvGraphicFramePr>
        <p:xfrm>
          <a:off x="731902" y="2132856"/>
          <a:ext cx="7920000" cy="2572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9928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KWOTA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2280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>
                          <a:latin typeface="Arial" pitchFamily="34" charset="0"/>
                          <a:cs typeface="Arial" pitchFamily="34" charset="0"/>
                        </a:rPr>
                        <a:t>Dotacje</a:t>
                      </a:r>
                      <a:r>
                        <a:rPr lang="pl-PL" sz="2400" b="1" baseline="0" dirty="0">
                          <a:latin typeface="Arial" pitchFamily="34" charset="0"/>
                          <a:cs typeface="Arial" pitchFamily="34" charset="0"/>
                        </a:rPr>
                        <a:t> i dochody ogółem</a:t>
                      </a:r>
                      <a:endParaRPr lang="pl-PL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>
                          <a:latin typeface="Arial Black" pitchFamily="34" charset="0"/>
                          <a:cs typeface="Arial" pitchFamily="34" charset="0"/>
                        </a:rPr>
                        <a:t>4.070.532,00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853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>
                          <a:latin typeface="Arial" pitchFamily="34" charset="0"/>
                          <a:cs typeface="Arial" pitchFamily="34" charset="0"/>
                        </a:rPr>
                        <a:t>Wydatki ogółem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>
                          <a:latin typeface="Arial Black" pitchFamily="34" charset="0"/>
                          <a:cs typeface="Arial" pitchFamily="34" charset="0"/>
                        </a:rPr>
                        <a:t>8.322.047,00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" name="Symbol zastępczy zawartości 3" descr="Herb_Lwówek.jpg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783" y="550997"/>
            <a:ext cx="792089" cy="980728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97936" y="305272"/>
            <a:ext cx="8291264" cy="980728"/>
          </a:xfrm>
        </p:spPr>
        <p:txBody>
          <a:bodyPr>
            <a:normAutofit/>
          </a:bodyPr>
          <a:lstStyle/>
          <a:p>
            <a:pPr algn="ctr"/>
            <a:r>
              <a:rPr lang="pl-PL" sz="3400" dirty="0">
                <a:solidFill>
                  <a:schemeClr val="tx1"/>
                </a:solidFill>
                <a:latin typeface="Arial Black" pitchFamily="34" charset="0"/>
              </a:rPr>
              <a:t>     WYDATKI NA ŻŁOBEK W 2025r.</a:t>
            </a:r>
            <a:endParaRPr lang="pl-PL" sz="3400" dirty="0">
              <a:solidFill>
                <a:schemeClr val="tx1"/>
              </a:solidFill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5177201"/>
              </p:ext>
            </p:extLst>
          </p:nvPr>
        </p:nvGraphicFramePr>
        <p:xfrm>
          <a:off x="683568" y="1700808"/>
          <a:ext cx="7920000" cy="2679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6638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KWOTA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3562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>
                          <a:latin typeface="Arial" pitchFamily="34" charset="0"/>
                          <a:cs typeface="Arial" pitchFamily="34" charset="0"/>
                        </a:rPr>
                        <a:t>Dochody własne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sz="2400" b="1" dirty="0">
                        <a:latin typeface="Arial Black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l-PL" sz="2400" b="1" dirty="0">
                          <a:latin typeface="Arial Black" pitchFamily="34" charset="0"/>
                          <a:cs typeface="Arial" pitchFamily="34" charset="0"/>
                        </a:rPr>
                        <a:t>550.000,00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9496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>
                          <a:latin typeface="Arial" pitchFamily="34" charset="0"/>
                          <a:cs typeface="Arial" pitchFamily="34" charset="0"/>
                        </a:rPr>
                        <a:t>Wydatki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sz="2400" b="1" dirty="0">
                        <a:latin typeface="Arial Black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l-PL" sz="2400" b="1" dirty="0">
                          <a:latin typeface="Arial Black" pitchFamily="34" charset="0"/>
                          <a:cs typeface="Arial" pitchFamily="34" charset="0"/>
                        </a:rPr>
                        <a:t>2.173.920,00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" name="Symbol zastępczy zawartości 3" descr="Herb_Lwówek.jpg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7523" y="305272"/>
            <a:ext cx="792089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578288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383059" y="332656"/>
            <a:ext cx="7283152" cy="1282154"/>
          </a:xfrm>
        </p:spPr>
        <p:txBody>
          <a:bodyPr>
            <a:noAutofit/>
          </a:bodyPr>
          <a:lstStyle/>
          <a:p>
            <a:pPr algn="ctr"/>
            <a:r>
              <a:rPr lang="pl-PL" sz="2800" dirty="0">
                <a:solidFill>
                  <a:schemeClr val="tx1"/>
                </a:solidFill>
                <a:latin typeface="Arial Black" pitchFamily="34" charset="0"/>
              </a:rPr>
              <a:t>PLANOWANE WYDATKI W RAMACH FUNDUSZU SOŁECKIEGO </a:t>
            </a:r>
            <a:br>
              <a:rPr lang="pl-PL" sz="2800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pl-PL" sz="2800" dirty="0">
                <a:solidFill>
                  <a:schemeClr val="tx1"/>
                </a:solidFill>
                <a:latin typeface="Arial Black" pitchFamily="34" charset="0"/>
              </a:rPr>
              <a:t>W </a:t>
            </a:r>
            <a:r>
              <a:rPr lang="pl-PL" sz="2800" b="1" dirty="0">
                <a:solidFill>
                  <a:schemeClr val="tx1"/>
                </a:solidFill>
                <a:latin typeface="Arial Black" pitchFamily="34" charset="0"/>
              </a:rPr>
              <a:t>2025</a:t>
            </a:r>
            <a:r>
              <a:rPr lang="pl-PL" sz="2800" dirty="0">
                <a:solidFill>
                  <a:schemeClr val="tx1"/>
                </a:solidFill>
                <a:latin typeface="Arial Black" pitchFamily="34" charset="0"/>
              </a:rPr>
              <a:t> ROKU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7147355"/>
              </p:ext>
            </p:extLst>
          </p:nvPr>
        </p:nvGraphicFramePr>
        <p:xfrm>
          <a:off x="1979712" y="2060848"/>
          <a:ext cx="5400600" cy="4136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8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1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6042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SOŁECTWA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KWOTA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042">
                <a:tc>
                  <a:txBody>
                    <a:bodyPr/>
                    <a:lstStyle/>
                    <a:p>
                      <a:pPr algn="ctr"/>
                      <a:r>
                        <a:rPr lang="pl-PL" sz="1800" b="1" u="sng" dirty="0">
                          <a:latin typeface="Arial Black" pitchFamily="34" charset="0"/>
                          <a:cs typeface="Times New Roman" pitchFamily="18" charset="0"/>
                        </a:rPr>
                        <a:t>OGÓŁEM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u="sng" dirty="0">
                          <a:solidFill>
                            <a:srgbClr val="0000CC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543.219,32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042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BRODY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51.464,07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042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BRÓDKI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29.367,78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042"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CHMIELINKO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41.656,02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042"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GROŃSKO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34.271,80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042"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JÓZEFOWO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21.081,67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042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KOMOROWO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22.547,24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042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KOMOROWICE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15.388,49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6042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KONIN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34.046,33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3422864"/>
                  </a:ext>
                </a:extLst>
              </a:tr>
              <a:tr h="376042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KRZYWY LAS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15.163,02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1471861"/>
                  </a:ext>
                </a:extLst>
              </a:tr>
            </a:tbl>
          </a:graphicData>
        </a:graphic>
      </p:graphicFrame>
      <p:pic>
        <p:nvPicPr>
          <p:cNvPr id="4" name="Symbol zastępczy zawartości 3" descr="Herb_Lwówek.jpg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63993"/>
            <a:ext cx="1059531" cy="1311862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510971" y="260648"/>
            <a:ext cx="7283152" cy="1282154"/>
          </a:xfrm>
        </p:spPr>
        <p:txBody>
          <a:bodyPr>
            <a:noAutofit/>
          </a:bodyPr>
          <a:lstStyle/>
          <a:p>
            <a:pPr algn="ctr"/>
            <a:r>
              <a:rPr lang="pl-PL" sz="2800" dirty="0">
                <a:solidFill>
                  <a:schemeClr val="tx1"/>
                </a:solidFill>
                <a:latin typeface="Arial Black" pitchFamily="34" charset="0"/>
              </a:rPr>
              <a:t>PLANOWANE WYDATKI W RAMACH FUNDUSZU SOŁECKIEGO </a:t>
            </a:r>
            <a:br>
              <a:rPr lang="pl-PL" sz="2800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pl-PL" sz="2800" dirty="0">
                <a:solidFill>
                  <a:schemeClr val="tx1"/>
                </a:solidFill>
                <a:latin typeface="Arial Black" pitchFamily="34" charset="0"/>
              </a:rPr>
              <a:t>W 2025 ROKU c.d.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4153294"/>
              </p:ext>
            </p:extLst>
          </p:nvPr>
        </p:nvGraphicFramePr>
        <p:xfrm>
          <a:off x="2195736" y="1988840"/>
          <a:ext cx="504056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8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1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6758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SOŁECTWA 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KWOTA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758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LINIE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25.365,64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758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LIPKA WIELKA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20.292,51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758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PAKOSŁAW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56.368,09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758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PAWŁÓWEK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13.866,55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758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POSADOWO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24.576,49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758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WŁADYSŁAWOWO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21.701,72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006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WYMYŚLANKA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14.824,81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758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ZĘBOWO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56.368,09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758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ZGIERZYNKA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30.044,19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6758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ZYGMUNTOWO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14.824,81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4" name="Symbol zastępczy zawartości 3" descr="Herb_Lwówek.jpg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31489"/>
            <a:ext cx="1046836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722611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755576" y="6206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chemeClr val="tx1"/>
                </a:solidFill>
                <a:latin typeface="Arial Black" pitchFamily="34" charset="0"/>
              </a:rPr>
              <a:t>DOCHODY w 2025 roku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780106"/>
              </p:ext>
            </p:extLst>
          </p:nvPr>
        </p:nvGraphicFramePr>
        <p:xfrm>
          <a:off x="899592" y="2132856"/>
          <a:ext cx="7416824" cy="3157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8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endParaRPr lang="pl-PL" b="1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500" b="1" dirty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PROJEKT 2025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3296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>
                          <a:latin typeface="Arial Black" pitchFamily="34" charset="0"/>
                          <a:cs typeface="Arial" pitchFamily="34" charset="0"/>
                        </a:rPr>
                        <a:t>Dochody</a:t>
                      </a:r>
                      <a:r>
                        <a:rPr lang="pl-PL" sz="2400" b="1" baseline="0" dirty="0">
                          <a:latin typeface="Arial Black" pitchFamily="34" charset="0"/>
                          <a:cs typeface="Arial" pitchFamily="34" charset="0"/>
                        </a:rPr>
                        <a:t> bieżące </a:t>
                      </a:r>
                      <a:endParaRPr lang="pl-PL" sz="2400" b="1" dirty="0"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>
                          <a:latin typeface="Arial Black" pitchFamily="34" charset="0"/>
                          <a:cs typeface="Arial" pitchFamily="34" charset="0"/>
                        </a:rPr>
                        <a:t>60.050.406,27</a:t>
                      </a:r>
                    </a:p>
                    <a:p>
                      <a:pPr algn="ctr"/>
                      <a:r>
                        <a:rPr lang="pl-PL" sz="1800" b="1" dirty="0">
                          <a:solidFill>
                            <a:srgbClr val="0000CC"/>
                          </a:solidFill>
                          <a:latin typeface="Arial Black" pitchFamily="34" charset="0"/>
                          <a:cs typeface="Arial" pitchFamily="34" charset="0"/>
                        </a:rPr>
                        <a:t>82,17 %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>
                          <a:latin typeface="Arial Black" pitchFamily="34" charset="0"/>
                          <a:cs typeface="Arial" pitchFamily="34" charset="0"/>
                        </a:rPr>
                        <a:t>Dochody majątkowe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>
                          <a:latin typeface="Arial Black" pitchFamily="34" charset="0"/>
                          <a:cs typeface="Arial" pitchFamily="34" charset="0"/>
                        </a:rPr>
                        <a:t>13.024.605,73</a:t>
                      </a:r>
                    </a:p>
                    <a:p>
                      <a:pPr algn="ctr"/>
                      <a:r>
                        <a:rPr lang="pl-PL" sz="1800" b="1" dirty="0">
                          <a:solidFill>
                            <a:srgbClr val="0000CC"/>
                          </a:solidFill>
                          <a:latin typeface="Arial Black" pitchFamily="34" charset="0"/>
                          <a:cs typeface="Arial" pitchFamily="34" charset="0"/>
                        </a:rPr>
                        <a:t>17,83 %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r"/>
                      <a:r>
                        <a:rPr lang="pl-PL" sz="2400" b="1" dirty="0">
                          <a:latin typeface="Arial Black" pitchFamily="34" charset="0"/>
                        </a:rPr>
                        <a:t>RAZEM: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u="none" dirty="0">
                          <a:latin typeface="Arial Black" pitchFamily="34" charset="0"/>
                        </a:rPr>
                        <a:t>73.075.012,00</a:t>
                      </a:r>
                    </a:p>
                    <a:p>
                      <a:pPr algn="ctr"/>
                      <a:r>
                        <a:rPr lang="pl-PL" sz="1800" b="1" dirty="0">
                          <a:solidFill>
                            <a:srgbClr val="0000CC"/>
                          </a:solidFill>
                          <a:latin typeface="Arial Black" pitchFamily="34" charset="0"/>
                        </a:rPr>
                        <a:t>100,00 %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Symbol zastępczy zawartości 3" descr="Herb_Lwówe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620688"/>
            <a:ext cx="872363" cy="1080120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	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6792017"/>
              </p:ext>
            </p:extLst>
          </p:nvPr>
        </p:nvGraphicFramePr>
        <p:xfrm>
          <a:off x="719572" y="1844824"/>
          <a:ext cx="7704856" cy="3439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3808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600" b="1" dirty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PROJEKT 2025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014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>
                          <a:latin typeface="Arial" pitchFamily="34" charset="0"/>
                          <a:cs typeface="Arial" pitchFamily="34" charset="0"/>
                        </a:rPr>
                        <a:t>Obsługa</a:t>
                      </a:r>
                      <a:r>
                        <a:rPr lang="pl-PL" sz="2400" b="1" baseline="0" dirty="0">
                          <a:latin typeface="Arial" pitchFamily="34" charset="0"/>
                          <a:cs typeface="Arial" pitchFamily="34" charset="0"/>
                        </a:rPr>
                        <a:t> długu</a:t>
                      </a:r>
                      <a:endParaRPr lang="pl-PL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600" b="1" dirty="0">
                          <a:latin typeface="Arial Black" pitchFamily="34" charset="0"/>
                        </a:rPr>
                        <a:t>1.049.000,00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8030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>
                          <a:latin typeface="Arial" pitchFamily="34" charset="0"/>
                          <a:cs typeface="Arial" pitchFamily="34" charset="0"/>
                        </a:rPr>
                        <a:t>Spłaty</a:t>
                      </a:r>
                      <a:r>
                        <a:rPr lang="pl-PL" sz="2400" b="1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l-PL" sz="2400" b="1" dirty="0">
                          <a:latin typeface="Arial" pitchFamily="34" charset="0"/>
                          <a:cs typeface="Arial" pitchFamily="34" charset="0"/>
                        </a:rPr>
                        <a:t>kredytów </a:t>
                      </a:r>
                      <a:br>
                        <a:rPr lang="pl-PL" sz="2400" b="1" dirty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pl-PL" sz="2400" b="1" baseline="0" dirty="0">
                          <a:latin typeface="Arial" pitchFamily="34" charset="0"/>
                          <a:cs typeface="Arial" pitchFamily="34" charset="0"/>
                        </a:rPr>
                        <a:t>i pożyczek</a:t>
                      </a:r>
                      <a:endParaRPr lang="pl-PL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600" b="1" baseline="0" dirty="0">
                          <a:latin typeface="Arial Black" pitchFamily="34" charset="0"/>
                        </a:rPr>
                        <a:t>1.700.000,00</a:t>
                      </a:r>
                      <a:endParaRPr lang="pl-PL" sz="2600" b="1" dirty="0">
                        <a:latin typeface="Arial Black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4096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>
                          <a:latin typeface="Arial" pitchFamily="34" charset="0"/>
                          <a:cs typeface="Arial" pitchFamily="34" charset="0"/>
                        </a:rPr>
                        <a:t>Prognozowane</a:t>
                      </a:r>
                      <a:r>
                        <a:rPr lang="pl-PL" sz="2400" b="1" baseline="0" dirty="0">
                          <a:latin typeface="Arial" pitchFamily="34" charset="0"/>
                          <a:cs typeface="Arial" pitchFamily="34" charset="0"/>
                        </a:rPr>
                        <a:t> zadłużenie </a:t>
                      </a:r>
                    </a:p>
                    <a:p>
                      <a:pPr algn="ctr"/>
                      <a:r>
                        <a:rPr lang="pl-PL" sz="2400" b="1" baseline="0" dirty="0">
                          <a:latin typeface="Arial" pitchFamily="34" charset="0"/>
                          <a:cs typeface="Arial" pitchFamily="34" charset="0"/>
                        </a:rPr>
                        <a:t>na 31.12.2025r.</a:t>
                      </a:r>
                      <a:endParaRPr lang="pl-PL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2600" dirty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15.200.000,00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2600" dirty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20,80 %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Symbol zastępczy zawartości 3" descr="Herb_Lwówek.jpg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80384"/>
            <a:ext cx="936105" cy="1159042"/>
          </a:xfrm>
          <a:prstGeom prst="rect">
            <a:avLst/>
          </a:prstGeom>
        </p:spPr>
      </p:pic>
      <p:sp>
        <p:nvSpPr>
          <p:cNvPr id="5" name="Tytuł 2"/>
          <p:cNvSpPr txBox="1">
            <a:spLocks/>
          </p:cNvSpPr>
          <p:nvPr/>
        </p:nvSpPr>
        <p:spPr>
          <a:xfrm>
            <a:off x="1456269" y="232372"/>
            <a:ext cx="7293496" cy="1159042"/>
          </a:xfrm>
          <a:prstGeom prst="rect">
            <a:avLst/>
          </a:prstGeom>
        </p:spPr>
        <p:txBody>
          <a:bodyPr vert="horz" rtlCol="0" anchor="ctr">
            <a:normAutofit fontScale="5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4100" b="1" dirty="0">
                <a:latin typeface="Arial Black" pitchFamily="34" charset="0"/>
                <a:ea typeface="+mj-ea"/>
                <a:cs typeface="+mj-cs"/>
              </a:rPr>
              <a:t>PRZYCHODY, ROZCHODY, OBSŁUGA DŁUGU ORAZ PROGNOZOWANE ZADŁUŻENIE</a:t>
            </a:r>
            <a:endParaRPr kumimoji="0" lang="pl-PL" sz="41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253985" y="548680"/>
            <a:ext cx="7283152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BUDŻET OGÓŁEM </a:t>
            </a:r>
            <a:br>
              <a:rPr lang="pl-PL" sz="3200" b="1" dirty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</a:br>
            <a:r>
              <a:rPr lang="pl-PL" sz="3200" b="1" dirty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NA 2025 ROK</a:t>
            </a:r>
          </a:p>
        </p:txBody>
      </p:sp>
      <p:pic>
        <p:nvPicPr>
          <p:cNvPr id="4" name="Symbol zastępczy zawartości 3" descr="Herb_Lwówe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548680"/>
            <a:ext cx="936104" cy="1159041"/>
          </a:xfr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464349"/>
              </p:ext>
            </p:extLst>
          </p:nvPr>
        </p:nvGraphicFramePr>
        <p:xfrm>
          <a:off x="971600" y="1988840"/>
          <a:ext cx="7416825" cy="3917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pl-PL" sz="3000" b="0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DOCHODY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000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73.075.012,00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pl-PL" sz="3000" b="1" dirty="0">
                          <a:solidFill>
                            <a:srgbClr val="333399"/>
                          </a:solidFill>
                          <a:latin typeface="Arial Black" pitchFamily="34" charset="0"/>
                        </a:rPr>
                        <a:t>WYDATKI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000" dirty="0">
                          <a:solidFill>
                            <a:srgbClr val="333399"/>
                          </a:solidFill>
                          <a:latin typeface="Arial Black" pitchFamily="34" charset="0"/>
                        </a:rPr>
                        <a:t>73.375.012,00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9421">
                <a:tc>
                  <a:txBody>
                    <a:bodyPr/>
                    <a:lstStyle/>
                    <a:p>
                      <a:pPr algn="ctr"/>
                      <a:r>
                        <a:rPr lang="pl-PL" sz="3000" b="1" dirty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WYNIK BUDŻETOWY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000" baseline="0" dirty="0">
                          <a:latin typeface="Arial Black" pitchFamily="34" charset="0"/>
                        </a:rPr>
                        <a:t>- 300.000,00</a:t>
                      </a:r>
                      <a:endParaRPr lang="pl-PL" sz="3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198" y="2132856"/>
            <a:ext cx="8229600" cy="4325112"/>
          </a:xfrm>
        </p:spPr>
        <p:txBody>
          <a:bodyPr>
            <a:normAutofit fontScale="92500" lnSpcReduction="10000"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b="1" dirty="0">
                <a:latin typeface="Arial" pitchFamily="34" charset="0"/>
                <a:cs typeface="Arial" pitchFamily="34" charset="0"/>
              </a:rPr>
              <a:t>Urząd Miasta i Gminy Lwówek</a:t>
            </a:r>
          </a:p>
          <a:p>
            <a:pPr algn="ctr">
              <a:buNone/>
            </a:pPr>
            <a:r>
              <a:rPr lang="pl-PL" b="1" dirty="0">
                <a:latin typeface="Arial" pitchFamily="34" charset="0"/>
                <a:cs typeface="Arial" pitchFamily="34" charset="0"/>
              </a:rPr>
              <a:t>ul. Ratuszowa 2</a:t>
            </a:r>
          </a:p>
          <a:p>
            <a:pPr algn="ctr">
              <a:buNone/>
            </a:pPr>
            <a:r>
              <a:rPr lang="pl-PL" b="1" dirty="0">
                <a:latin typeface="Arial" pitchFamily="34" charset="0"/>
                <a:cs typeface="Arial" pitchFamily="34" charset="0"/>
              </a:rPr>
              <a:t>64-310 Lwówek</a:t>
            </a:r>
          </a:p>
          <a:p>
            <a:pPr algn="ctr">
              <a:buNone/>
            </a:pPr>
            <a:r>
              <a:rPr lang="pl-PL" b="1" dirty="0">
                <a:latin typeface="Arial" pitchFamily="34" charset="0"/>
                <a:cs typeface="Arial" pitchFamily="34" charset="0"/>
              </a:rPr>
              <a:t>tel.: 61 4414024</a:t>
            </a:r>
          </a:p>
          <a:p>
            <a:pPr algn="ctr">
              <a:buNone/>
            </a:pPr>
            <a:endParaRPr lang="pl-PL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l-PL" b="1" u="sng" dirty="0">
                <a:latin typeface="Arial" pitchFamily="34" charset="0"/>
                <a:cs typeface="Arial" pitchFamily="34" charset="0"/>
              </a:rPr>
              <a:t>www.lwowek.com.pl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6" name="Symbol zastępczy zawartości 3" descr="Herb_Lwówek.jpg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78" y="1052736"/>
            <a:ext cx="2160240" cy="2376264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571184" cy="1210146"/>
          </a:xfrm>
        </p:spPr>
        <p:txBody>
          <a:bodyPr>
            <a:normAutofit/>
          </a:bodyPr>
          <a:lstStyle/>
          <a:p>
            <a:pPr algn="ctr"/>
            <a:r>
              <a:rPr lang="pl-PL" sz="3200" dirty="0">
                <a:solidFill>
                  <a:schemeClr val="tx1"/>
                </a:solidFill>
                <a:latin typeface="Arial Black" pitchFamily="34" charset="0"/>
              </a:rPr>
              <a:t>STRUKTURA DOCHODÓW </a:t>
            </a:r>
            <a:br>
              <a:rPr lang="pl-PL" sz="3200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pl-PL" sz="3200" dirty="0">
                <a:solidFill>
                  <a:schemeClr val="tx1"/>
                </a:solidFill>
                <a:latin typeface="Arial Black" pitchFamily="34" charset="0"/>
              </a:rPr>
              <a:t>BUDŻETU NA 2025r.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9389641"/>
              </p:ext>
            </p:extLst>
          </p:nvPr>
        </p:nvGraphicFramePr>
        <p:xfrm>
          <a:off x="457200" y="1412776"/>
          <a:ext cx="8229600" cy="4828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Symbol zastępczy zawartości 3" descr="Herb_Lwówe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476672"/>
            <a:ext cx="936104" cy="1159041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914400" y="25379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dirty="0">
                <a:solidFill>
                  <a:schemeClr val="tx1"/>
                </a:solidFill>
                <a:latin typeface="Arial Black" pitchFamily="34" charset="0"/>
              </a:rPr>
              <a:t>DOCHODY BUDŻETU W 2025r. </a:t>
            </a:r>
            <a:br>
              <a:rPr lang="pl-PL" sz="3200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pl-PL" sz="3200" dirty="0">
                <a:solidFill>
                  <a:schemeClr val="tx1"/>
                </a:solidFill>
                <a:latin typeface="Arial Black" pitchFamily="34" charset="0"/>
              </a:rPr>
              <a:t>wg najważniejszych źródeł</a:t>
            </a:r>
            <a:endParaRPr lang="pl-PL" dirty="0">
              <a:solidFill>
                <a:schemeClr val="tx1"/>
              </a:solidFill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0642606"/>
              </p:ext>
            </p:extLst>
          </p:nvPr>
        </p:nvGraphicFramePr>
        <p:xfrm>
          <a:off x="539552" y="1700808"/>
          <a:ext cx="8208912" cy="4557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0234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tx1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WYSZCZEGÓLNIENIE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PROJEKT 2025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846">
                <a:tc>
                  <a:txBody>
                    <a:bodyPr/>
                    <a:lstStyle/>
                    <a:p>
                      <a:r>
                        <a:rPr lang="pl-PL" sz="1400" b="1" dirty="0">
                          <a:latin typeface="Arial" pitchFamily="34" charset="0"/>
                          <a:cs typeface="Arial" pitchFamily="34" charset="0"/>
                        </a:rPr>
                        <a:t>Udziały</a:t>
                      </a:r>
                      <a:r>
                        <a:rPr lang="pl-PL" sz="1400" b="1" baseline="0" dirty="0">
                          <a:latin typeface="Arial" pitchFamily="34" charset="0"/>
                          <a:cs typeface="Arial" pitchFamily="34" charset="0"/>
                        </a:rPr>
                        <a:t> w PIT</a:t>
                      </a:r>
                      <a:endParaRPr lang="pl-PL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b="1" dirty="0">
                          <a:latin typeface="Arial Black" pitchFamily="34" charset="0"/>
                          <a:cs typeface="Arial" pitchFamily="34" charset="0"/>
                        </a:rPr>
                        <a:t>24.750.803,80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pl-PL" sz="1400" b="1" dirty="0">
                          <a:latin typeface="Arial" pitchFamily="34" charset="0"/>
                          <a:cs typeface="Arial" pitchFamily="34" charset="0"/>
                        </a:rPr>
                        <a:t>Udziały w CIT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b="1" dirty="0">
                          <a:latin typeface="Arial Black" pitchFamily="34" charset="0"/>
                          <a:cs typeface="Arial" pitchFamily="34" charset="0"/>
                        </a:rPr>
                        <a:t>294.569,55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pl-PL" sz="1400" b="1" dirty="0">
                          <a:latin typeface="Arial" pitchFamily="34" charset="0"/>
                          <a:cs typeface="Arial" pitchFamily="34" charset="0"/>
                        </a:rPr>
                        <a:t>Podatek od nieruchomości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b="1" dirty="0">
                          <a:latin typeface="Arial Black" pitchFamily="34" charset="0"/>
                          <a:cs typeface="Arial" pitchFamily="34" charset="0"/>
                        </a:rPr>
                        <a:t>11.137.797,00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272">
                <a:tc>
                  <a:txBody>
                    <a:bodyPr/>
                    <a:lstStyle/>
                    <a:p>
                      <a:r>
                        <a:rPr lang="pl-PL" sz="1400" b="1" dirty="0">
                          <a:latin typeface="Arial" pitchFamily="34" charset="0"/>
                          <a:cs typeface="Arial" pitchFamily="34" charset="0"/>
                        </a:rPr>
                        <a:t>Podatek rolny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b="1" dirty="0">
                          <a:latin typeface="Arial Black" pitchFamily="34" charset="0"/>
                          <a:cs typeface="Arial" pitchFamily="34" charset="0"/>
                        </a:rPr>
                        <a:t>1.888.125,00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pl-PL" sz="1400" b="1" dirty="0">
                          <a:latin typeface="Arial" pitchFamily="34" charset="0"/>
                          <a:cs typeface="Arial" pitchFamily="34" charset="0"/>
                        </a:rPr>
                        <a:t>Sprzedaż mienia </a:t>
                      </a:r>
                    </a:p>
                    <a:p>
                      <a:r>
                        <a:rPr lang="pl-PL" sz="1400" b="1" dirty="0">
                          <a:latin typeface="Arial" pitchFamily="34" charset="0"/>
                          <a:cs typeface="Arial" pitchFamily="34" charset="0"/>
                        </a:rPr>
                        <a:t>i przekształcenia własności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b="1" dirty="0">
                          <a:latin typeface="Arial Black" pitchFamily="34" charset="0"/>
                          <a:cs typeface="Arial" pitchFamily="34" charset="0"/>
                        </a:rPr>
                        <a:t>1.300.000,00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pl-PL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Dotacje §</a:t>
                      </a:r>
                      <a:r>
                        <a:rPr lang="pl-PL" sz="14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2010 – zadania zlecone </a:t>
                      </a:r>
                      <a:br>
                        <a:rPr lang="pl-PL" sz="14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pl-PL" sz="14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adm. rządowej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cs typeface="Arial" pitchFamily="34" charset="0"/>
                        </a:rPr>
                        <a:t>3.119.771,00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5936">
                <a:tc>
                  <a:txBody>
                    <a:bodyPr/>
                    <a:lstStyle/>
                    <a:p>
                      <a:r>
                        <a:rPr lang="pl-PL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Dotacje §</a:t>
                      </a:r>
                      <a:r>
                        <a:rPr lang="pl-PL" sz="14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2030 – zadania własne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cs typeface="Arial" pitchFamily="34" charset="0"/>
                        </a:rPr>
                        <a:t>366.887,00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pl-PL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Dotacje na inwestycje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cs typeface="Arial" pitchFamily="34" charset="0"/>
                        </a:rPr>
                        <a:t>11.720.605,73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0234">
                <a:tc>
                  <a:txBody>
                    <a:bodyPr/>
                    <a:lstStyle/>
                    <a:p>
                      <a:r>
                        <a:rPr lang="pl-PL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Uzupełnienie subwencji ogólnej dla jednostek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cs typeface="Arial" pitchFamily="34" charset="0"/>
                        </a:rPr>
                        <a:t>10.491.752,65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6504">
                <a:tc>
                  <a:txBody>
                    <a:bodyPr/>
                    <a:lstStyle/>
                    <a:p>
                      <a:r>
                        <a:rPr lang="pl-PL" sz="1400" b="1" dirty="0">
                          <a:latin typeface="Arial" pitchFamily="34" charset="0"/>
                          <a:cs typeface="Arial" pitchFamily="34" charset="0"/>
                        </a:rPr>
                        <a:t>Pozostałe dochody z tyt. podatków i opłat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b="1" dirty="0">
                          <a:latin typeface="Arial Black" pitchFamily="34" charset="0"/>
                          <a:cs typeface="Arial" pitchFamily="34" charset="0"/>
                        </a:rPr>
                        <a:t>8.004.700,27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0234">
                <a:tc>
                  <a:txBody>
                    <a:bodyPr/>
                    <a:lstStyle/>
                    <a:p>
                      <a:pPr algn="r"/>
                      <a:r>
                        <a:rPr lang="pl-PL" sz="1400" b="1" dirty="0">
                          <a:latin typeface="Arial Black" pitchFamily="34" charset="0"/>
                        </a:rPr>
                        <a:t>RAZEM: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1" u="sng" dirty="0">
                          <a:solidFill>
                            <a:srgbClr val="333399"/>
                          </a:solidFill>
                          <a:latin typeface="Arial Black" pitchFamily="34" charset="0"/>
                        </a:rPr>
                        <a:t>73.075.012,00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5" name="Symbol zastępczy zawartości 3" descr="Herb_Lwówek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395536" y="335552"/>
            <a:ext cx="792163" cy="979488"/>
          </a:xfrm>
        </p:spPr>
      </p:pic>
    </p:spTree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375320"/>
            <a:ext cx="8229600" cy="1066800"/>
          </a:xfrm>
        </p:spPr>
        <p:txBody>
          <a:bodyPr/>
          <a:lstStyle/>
          <a:p>
            <a:pPr algn="ctr"/>
            <a:r>
              <a:rPr lang="pl-PL" dirty="0"/>
              <a:t>	</a:t>
            </a:r>
            <a:r>
              <a:rPr lang="pl-PL" dirty="0">
                <a:solidFill>
                  <a:schemeClr val="tx1"/>
                </a:solidFill>
                <a:latin typeface="Arial Black" pitchFamily="34" charset="0"/>
              </a:rPr>
              <a:t>WYDATKI w 2025 roku</a:t>
            </a:r>
            <a:endParaRPr lang="pl-PL" dirty="0">
              <a:solidFill>
                <a:schemeClr val="tx1"/>
              </a:solidFill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9875184"/>
              </p:ext>
            </p:extLst>
          </p:nvPr>
        </p:nvGraphicFramePr>
        <p:xfrm>
          <a:off x="467544" y="1988840"/>
          <a:ext cx="8229600" cy="39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7095">
                <a:tc>
                  <a:txBody>
                    <a:bodyPr/>
                    <a:lstStyle/>
                    <a:p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PROJEKT</a:t>
                      </a:r>
                      <a:r>
                        <a:rPr lang="pl-PL" sz="2800" b="0" baseline="0" dirty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 2025</a:t>
                      </a:r>
                      <a:endParaRPr lang="pl-PL" sz="2800" b="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9697">
                <a:tc>
                  <a:txBody>
                    <a:bodyPr/>
                    <a:lstStyle/>
                    <a:p>
                      <a:pPr algn="ctr"/>
                      <a:endParaRPr lang="pl-PL" dirty="0"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pl-PL" sz="2400" b="1" dirty="0">
                          <a:latin typeface="Arial Black" pitchFamily="34" charset="0"/>
                          <a:cs typeface="Times New Roman" pitchFamily="18" charset="0"/>
                        </a:rPr>
                        <a:t>Wydatki</a:t>
                      </a:r>
                      <a:r>
                        <a:rPr lang="pl-PL" sz="2400" b="1" baseline="0" dirty="0">
                          <a:latin typeface="Arial Black" pitchFamily="34" charset="0"/>
                          <a:cs typeface="Times New Roman" pitchFamily="18" charset="0"/>
                        </a:rPr>
                        <a:t> bieżące</a:t>
                      </a:r>
                      <a:endParaRPr lang="pl-PL" sz="2400" b="1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latin typeface="Arial Black" pitchFamily="34" charset="0"/>
                        </a:rPr>
                        <a:t>56.606.413,14</a:t>
                      </a:r>
                      <a:r>
                        <a:rPr lang="pl-PL" sz="2800" b="1" baseline="0" dirty="0">
                          <a:latin typeface="Arial Black" pitchFamily="34" charset="0"/>
                        </a:rPr>
                        <a:t>  </a:t>
                      </a:r>
                    </a:p>
                    <a:p>
                      <a:pPr algn="ctr"/>
                      <a:r>
                        <a:rPr lang="pl-PL" sz="2000" b="1" dirty="0">
                          <a:solidFill>
                            <a:srgbClr val="333399"/>
                          </a:solidFill>
                          <a:latin typeface="Arial Black" pitchFamily="34" charset="0"/>
                        </a:rPr>
                        <a:t>77,15 %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5492">
                <a:tc>
                  <a:txBody>
                    <a:bodyPr/>
                    <a:lstStyle/>
                    <a:p>
                      <a:pPr algn="ctr"/>
                      <a:endParaRPr lang="pl-PL" dirty="0"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pl-PL" sz="2400" b="1" dirty="0">
                          <a:latin typeface="Arial Black" pitchFamily="34" charset="0"/>
                          <a:cs typeface="Times New Roman" pitchFamily="18" charset="0"/>
                        </a:rPr>
                        <a:t>Wydatki majątkowe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latin typeface="Arial Black" pitchFamily="34" charset="0"/>
                        </a:rPr>
                        <a:t>16.768.598,86</a:t>
                      </a:r>
                      <a:endParaRPr lang="pl-PL" sz="2000" b="1" dirty="0"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pl-PL" sz="2000" b="1" dirty="0">
                          <a:solidFill>
                            <a:srgbClr val="333399"/>
                          </a:solidFill>
                          <a:latin typeface="Arial Black" pitchFamily="34" charset="0"/>
                        </a:rPr>
                        <a:t>22,85 %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8156">
                <a:tc>
                  <a:txBody>
                    <a:bodyPr/>
                    <a:lstStyle/>
                    <a:p>
                      <a:endParaRPr lang="pl-PL" dirty="0">
                        <a:latin typeface="Arial Black" pitchFamily="34" charset="0"/>
                      </a:endParaRPr>
                    </a:p>
                    <a:p>
                      <a:pPr algn="r"/>
                      <a:r>
                        <a:rPr lang="pl-PL" sz="2800" b="1" dirty="0">
                          <a:latin typeface="Arial Black" pitchFamily="34" charset="0"/>
                          <a:cs typeface="Times New Roman" pitchFamily="18" charset="0"/>
                        </a:rPr>
                        <a:t>RAZEM: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u="sng" dirty="0">
                          <a:latin typeface="Arial Black" pitchFamily="34" charset="0"/>
                        </a:rPr>
                        <a:t>73.375.012,00</a:t>
                      </a:r>
                      <a:endParaRPr lang="pl-PL" sz="2000" b="1" u="sng" dirty="0"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pl-PL" sz="2000" b="1" dirty="0">
                          <a:solidFill>
                            <a:srgbClr val="333399"/>
                          </a:solidFill>
                          <a:latin typeface="Arial Black" pitchFamily="34" charset="0"/>
                        </a:rPr>
                        <a:t>100,00 %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Symbol zastępczy zawartości 3" descr="Herb_Lwówek.jpg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29199"/>
            <a:ext cx="936104" cy="1159041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6385" y="441504"/>
            <a:ext cx="871296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dirty="0">
                <a:solidFill>
                  <a:schemeClr val="tx1"/>
                </a:solidFill>
                <a:latin typeface="Arial Black" pitchFamily="34" charset="0"/>
              </a:rPr>
              <a:t>STRUKTURA WYDATKÓW </a:t>
            </a:r>
            <a:br>
              <a:rPr lang="pl-PL" sz="3600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pl-PL" sz="3600" dirty="0">
                <a:solidFill>
                  <a:schemeClr val="tx1"/>
                </a:solidFill>
                <a:latin typeface="Arial Black" pitchFamily="34" charset="0"/>
              </a:rPr>
              <a:t>BUDŻETU GMINY w 2025r.</a:t>
            </a:r>
            <a:endParaRPr lang="pl-PL" sz="3600" dirty="0">
              <a:solidFill>
                <a:schemeClr val="tx1"/>
              </a:solidFill>
            </a:endParaRP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65836"/>
              </p:ext>
            </p:extLst>
          </p:nvPr>
        </p:nvGraphicFramePr>
        <p:xfrm>
          <a:off x="827584" y="1772816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Symbol zastępczy zawartości 3" descr="Herb_Lwówek.jpg"/>
          <p:cNvPicPr>
            <a:picLocks noGrp="1"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6385" y="279769"/>
            <a:ext cx="930521" cy="1152128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49833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pl-PL" sz="2800" dirty="0">
                <a:solidFill>
                  <a:schemeClr val="tx1"/>
                </a:solidFill>
                <a:latin typeface="Arial Black" pitchFamily="34" charset="0"/>
              </a:rPr>
              <a:t>WYDATKI BUDŻETU </a:t>
            </a:r>
            <a:br>
              <a:rPr lang="pl-PL" sz="2800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pl-PL" sz="2800" dirty="0">
                <a:solidFill>
                  <a:schemeClr val="tx1"/>
                </a:solidFill>
                <a:latin typeface="Arial Black" pitchFamily="34" charset="0"/>
              </a:rPr>
              <a:t>GMINY WG DZIAŁÓW NA 2025r.</a:t>
            </a:r>
            <a:endParaRPr lang="pl-PL" sz="2800" dirty="0">
              <a:solidFill>
                <a:schemeClr val="tx1"/>
              </a:solidFill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1412559"/>
              </p:ext>
            </p:extLst>
          </p:nvPr>
        </p:nvGraphicFramePr>
        <p:xfrm>
          <a:off x="877465" y="1458020"/>
          <a:ext cx="7389069" cy="5170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4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2493">
                <a:tc>
                  <a:txBody>
                    <a:bodyPr/>
                    <a:lstStyle/>
                    <a:p>
                      <a:pPr algn="ctr"/>
                      <a:r>
                        <a:rPr lang="pl-PL" sz="15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DZIAŁ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TREŚĆ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PLAN</a:t>
                      </a:r>
                      <a:r>
                        <a:rPr lang="pl-PL" sz="15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NA 2025r.</a:t>
                      </a:r>
                      <a:endParaRPr lang="pl-PL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603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010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Rolnictwo i łowiectwo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6.712.511,73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540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Transport i łączność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8.040.045,06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119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700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Gospodarka gruntami i nieruchomościami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495.500,00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414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710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Działalność usługowa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564.920,00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1768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750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Administracja publiczna w tym: Rada Miejska, UMiG, </a:t>
                      </a:r>
                    </a:p>
                    <a:p>
                      <a:pPr algn="l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Promocja j.s.t.,</a:t>
                      </a:r>
                      <a:r>
                        <a:rPr lang="pl-PL" sz="1500" b="1" baseline="0" dirty="0">
                          <a:latin typeface="Arial" pitchFamily="34" charset="0"/>
                          <a:cs typeface="Arial" pitchFamily="34" charset="0"/>
                        </a:rPr>
                        <a:t> Sołtysi, Administracja rządowa</a:t>
                      </a:r>
                      <a:endParaRPr lang="pl-PL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7.378.688,54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6839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751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Urzędy naczelnych organów władzy państwowej,</a:t>
                      </a:r>
                      <a:r>
                        <a:rPr lang="pl-PL" sz="1500" b="1" baseline="0" dirty="0">
                          <a:latin typeface="Arial" pitchFamily="34" charset="0"/>
                          <a:cs typeface="Arial" pitchFamily="34" charset="0"/>
                        </a:rPr>
                        <a:t> kontroli i ochrony prawa i sądownictwa</a:t>
                      </a:r>
                      <a:endParaRPr lang="pl-PL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1.806,00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4777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754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Bezpieczeństwo publiczne i ochrona przeciwpożarowa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500" b="1" baseline="0" dirty="0">
                          <a:latin typeface="Arial" pitchFamily="34" charset="0"/>
                          <a:cs typeface="Arial" pitchFamily="34" charset="0"/>
                        </a:rPr>
                        <a:t>236.000,00</a:t>
                      </a:r>
                      <a:endParaRPr lang="pl-PL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7039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757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Obsługa</a:t>
                      </a:r>
                      <a:r>
                        <a:rPr lang="pl-PL" sz="1500" b="1" baseline="0" dirty="0">
                          <a:latin typeface="Arial" pitchFamily="34" charset="0"/>
                          <a:cs typeface="Arial" pitchFamily="34" charset="0"/>
                        </a:rPr>
                        <a:t> długu publicznego</a:t>
                      </a:r>
                      <a:endParaRPr lang="pl-PL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1.049.000,00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7119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758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Różne rozliczenia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878.868,41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4" name="Symbol zastępczy zawartości 3" descr="Herb_Lwówek.jpg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35905"/>
            <a:ext cx="792089" cy="980728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47564" y="17951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2800" dirty="0">
                <a:solidFill>
                  <a:schemeClr val="tx1"/>
                </a:solidFill>
                <a:latin typeface="Arial Black" pitchFamily="34" charset="0"/>
              </a:rPr>
              <a:t>WYDATKI BUDŻETU </a:t>
            </a:r>
            <a:br>
              <a:rPr lang="pl-PL" sz="2800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pl-PL" sz="2800" dirty="0">
                <a:solidFill>
                  <a:schemeClr val="tx1"/>
                </a:solidFill>
                <a:latin typeface="Arial Black" pitchFamily="34" charset="0"/>
              </a:rPr>
              <a:t>GMINY WG DZIAŁÓW NA 2025r. c.d.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680161"/>
              </p:ext>
            </p:extLst>
          </p:nvPr>
        </p:nvGraphicFramePr>
        <p:xfrm>
          <a:off x="1187624" y="1556792"/>
          <a:ext cx="6840760" cy="4896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5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3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2574">
                <a:tc>
                  <a:txBody>
                    <a:bodyPr/>
                    <a:lstStyle/>
                    <a:p>
                      <a:pPr algn="ctr"/>
                      <a:r>
                        <a:rPr lang="pl-PL" sz="15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DZIAŁ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TREŚĆ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PLAN</a:t>
                      </a:r>
                      <a:r>
                        <a:rPr lang="pl-PL" sz="15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NA 2025r.</a:t>
                      </a:r>
                      <a:endParaRPr lang="pl-PL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801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Oświata</a:t>
                      </a:r>
                      <a:r>
                        <a:rPr lang="pl-PL" sz="1500" b="1" baseline="0" dirty="0">
                          <a:latin typeface="Arial" pitchFamily="34" charset="0"/>
                          <a:cs typeface="Arial" pitchFamily="34" charset="0"/>
                        </a:rPr>
                        <a:t> i wychowanie</a:t>
                      </a:r>
                      <a:endParaRPr lang="pl-PL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26.502.601,00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370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851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Ochrona zdrowia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215.000,00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773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852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Pomoc społeczna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2.868.555,00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773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854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Edukacyjna</a:t>
                      </a:r>
                      <a:r>
                        <a:rPr lang="pl-PL" sz="1500" b="1" baseline="0" dirty="0">
                          <a:latin typeface="Arial" pitchFamily="34" charset="0"/>
                          <a:cs typeface="Arial" pitchFamily="34" charset="0"/>
                        </a:rPr>
                        <a:t> opieka wychowawcza</a:t>
                      </a:r>
                      <a:endParaRPr lang="pl-PL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45.000,00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833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855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Rodzina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5.453.492,00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1555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900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Gospodarka komunalna i</a:t>
                      </a:r>
                      <a:r>
                        <a:rPr lang="pl-PL" sz="1500" b="1" baseline="0" dirty="0">
                          <a:latin typeface="Arial" pitchFamily="34" charset="0"/>
                          <a:cs typeface="Arial" pitchFamily="34" charset="0"/>
                        </a:rPr>
                        <a:t> ochrona środowiska</a:t>
                      </a:r>
                      <a:endParaRPr lang="pl-PL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5.008.030,74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7769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921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Kultura i ochrona dziedzictwa narodowego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4.139.278,52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496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926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Kultura fizyczna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3.785.715,00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414">
                <a:tc>
                  <a:txBody>
                    <a:bodyPr/>
                    <a:lstStyle/>
                    <a:p>
                      <a:pPr algn="ctr"/>
                      <a:endParaRPr lang="pl-PL" sz="15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500" b="1" dirty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RAZEM: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1" u="sng" baseline="0" dirty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73.375.012,00</a:t>
                      </a:r>
                      <a:endParaRPr lang="pl-PL" sz="1600" b="1" u="sng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4" name="Symbol zastępczy zawartości 3" descr="Herb_Lwówek.jpg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792089" cy="980728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38350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700" dirty="0">
                <a:latin typeface="Arial Black" pitchFamily="34" charset="0"/>
              </a:rPr>
              <a:t>   </a:t>
            </a:r>
            <a:r>
              <a:rPr lang="pl-PL" sz="3700" dirty="0">
                <a:solidFill>
                  <a:schemeClr val="tx1"/>
                </a:solidFill>
                <a:latin typeface="Arial Black" pitchFamily="34" charset="0"/>
              </a:rPr>
              <a:t>WYDATKI NA ROK 2025</a:t>
            </a:r>
            <a:br>
              <a:rPr lang="pl-PL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pl-PL" sz="3600" u="sng" dirty="0">
                <a:solidFill>
                  <a:schemeClr val="tx1"/>
                </a:solidFill>
                <a:latin typeface="Arial Black" pitchFamily="34" charset="0"/>
              </a:rPr>
              <a:t>REZERWY</a:t>
            </a:r>
            <a:endParaRPr lang="pl-PL" u="sng" dirty="0">
              <a:solidFill>
                <a:schemeClr val="tx1"/>
              </a:solidFill>
            </a:endParaRPr>
          </a:p>
        </p:txBody>
      </p:sp>
      <p:pic>
        <p:nvPicPr>
          <p:cNvPr id="4" name="Symbol zastępczy zawartości 3" descr="Herb_Lwówek.jpg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7149" y="260648"/>
            <a:ext cx="872363" cy="1080120"/>
          </a:xfrm>
          <a:prstGeom prst="rect">
            <a:avLst/>
          </a:prstGeom>
        </p:spPr>
      </p:pic>
      <p:cxnSp>
        <p:nvCxnSpPr>
          <p:cNvPr id="6" name="Łącznik prosty ze strzałką 5"/>
          <p:cNvCxnSpPr>
            <a:cxnSpLocks/>
          </p:cNvCxnSpPr>
          <p:nvPr/>
        </p:nvCxnSpPr>
        <p:spPr>
          <a:xfrm flipH="1">
            <a:off x="2051720" y="1628800"/>
            <a:ext cx="1296144" cy="1008112"/>
          </a:xfrm>
          <a:prstGeom prst="straightConnector1">
            <a:avLst/>
          </a:prstGeom>
          <a:ln w="1270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>
            <a:cxnSpLocks/>
          </p:cNvCxnSpPr>
          <p:nvPr/>
        </p:nvCxnSpPr>
        <p:spPr>
          <a:xfrm>
            <a:off x="5910954" y="1610798"/>
            <a:ext cx="1181326" cy="1044116"/>
          </a:xfrm>
          <a:prstGeom prst="straightConnector1">
            <a:avLst/>
          </a:prstGeom>
          <a:ln w="1270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rostokąt zaokrąglony 11"/>
          <p:cNvSpPr/>
          <p:nvPr/>
        </p:nvSpPr>
        <p:spPr>
          <a:xfrm>
            <a:off x="38290" y="3127648"/>
            <a:ext cx="2203892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>
                <a:solidFill>
                  <a:schemeClr val="tx1"/>
                </a:solidFill>
                <a:latin typeface="Arial Black" pitchFamily="34" charset="0"/>
              </a:rPr>
              <a:t>REZERWA OGÓLNA</a:t>
            </a:r>
          </a:p>
          <a:p>
            <a:pPr algn="ctr"/>
            <a:endParaRPr lang="pl-PL" sz="2200" b="1" dirty="0">
              <a:solidFill>
                <a:schemeClr val="tx1"/>
              </a:solidFill>
            </a:endParaRPr>
          </a:p>
          <a:p>
            <a:pPr algn="ctr"/>
            <a:r>
              <a:rPr lang="pl-PL" sz="2200" b="1" dirty="0">
                <a:solidFill>
                  <a:schemeClr val="tx1"/>
                </a:solidFill>
                <a:latin typeface="Arial Black" pitchFamily="34" charset="0"/>
              </a:rPr>
              <a:t>250.000,00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6928393" y="3212976"/>
            <a:ext cx="2179279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>
                <a:solidFill>
                  <a:schemeClr val="tx1"/>
                </a:solidFill>
                <a:latin typeface="Arial Black" pitchFamily="34" charset="0"/>
              </a:rPr>
              <a:t>REZERWA CELOWA </a:t>
            </a:r>
            <a:r>
              <a:rPr lang="pl-PL" sz="2000" b="1" dirty="0">
                <a:solidFill>
                  <a:schemeClr val="tx1"/>
                </a:solidFill>
                <a:latin typeface="Arial Black" pitchFamily="34" charset="0"/>
              </a:rPr>
              <a:t>(kryzysowa)</a:t>
            </a:r>
          </a:p>
          <a:p>
            <a:pPr algn="ctr"/>
            <a:r>
              <a:rPr lang="pl-PL" sz="2200" b="1" dirty="0">
                <a:solidFill>
                  <a:schemeClr val="tx1"/>
                </a:solidFill>
                <a:latin typeface="Arial Black" pitchFamily="34" charset="0"/>
              </a:rPr>
              <a:t>150.000,00</a:t>
            </a:r>
          </a:p>
        </p:txBody>
      </p:sp>
      <p:cxnSp>
        <p:nvCxnSpPr>
          <p:cNvPr id="10" name="Łącznik prosty ze strzałką 9"/>
          <p:cNvCxnSpPr/>
          <p:nvPr/>
        </p:nvCxnSpPr>
        <p:spPr>
          <a:xfrm>
            <a:off x="4560849" y="1664804"/>
            <a:ext cx="0" cy="1440160"/>
          </a:xfrm>
          <a:prstGeom prst="straightConnector1">
            <a:avLst/>
          </a:prstGeom>
          <a:ln w="1270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rostokąt zaokrąglony 19"/>
          <p:cNvSpPr/>
          <p:nvPr/>
        </p:nvSpPr>
        <p:spPr>
          <a:xfrm>
            <a:off x="2268882" y="3340617"/>
            <a:ext cx="4626924" cy="33806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tx1"/>
                </a:solidFill>
                <a:latin typeface="Arial Black" pitchFamily="34" charset="0"/>
              </a:rPr>
              <a:t>REZERWA CELOWA </a:t>
            </a:r>
          </a:p>
          <a:p>
            <a:pPr algn="ctr"/>
            <a:r>
              <a:rPr lang="pl-PL" sz="2000" b="1" dirty="0">
                <a:solidFill>
                  <a:schemeClr val="tx1"/>
                </a:solidFill>
                <a:latin typeface="Arial Black" pitchFamily="34" charset="0"/>
              </a:rPr>
              <a:t>INWESTYCYJNA</a:t>
            </a:r>
          </a:p>
          <a:p>
            <a:pPr algn="ctr"/>
            <a:r>
              <a:rPr lang="pl-PL" sz="2000" b="1" dirty="0">
                <a:solidFill>
                  <a:schemeClr val="tx1"/>
                </a:solidFill>
                <a:latin typeface="Arial Black" pitchFamily="34" charset="0"/>
              </a:rPr>
              <a:t>ogółem:</a:t>
            </a:r>
            <a:endParaRPr lang="pl-PL" sz="2000" b="1" dirty="0">
              <a:solidFill>
                <a:schemeClr val="tx1"/>
              </a:solidFill>
            </a:endParaRPr>
          </a:p>
          <a:p>
            <a:pPr algn="ctr"/>
            <a:r>
              <a:rPr lang="pl-PL" sz="2800" b="1" u="sng" dirty="0">
                <a:solidFill>
                  <a:schemeClr val="tx1"/>
                </a:solidFill>
                <a:latin typeface="Arial Black" pitchFamily="34" charset="0"/>
              </a:rPr>
              <a:t>373.500,00</a:t>
            </a:r>
          </a:p>
          <a:p>
            <a:pPr algn="ctr"/>
            <a:r>
              <a:rPr lang="pl-PL" sz="2000" b="1" dirty="0">
                <a:solidFill>
                  <a:schemeClr val="tx1"/>
                </a:solidFill>
                <a:latin typeface="Arial Black" pitchFamily="34" charset="0"/>
              </a:rPr>
              <a:t>w tym: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chemeClr val="tx1"/>
                </a:solidFill>
                <a:latin typeface="Arial Black" pitchFamily="34" charset="0"/>
              </a:rPr>
              <a:t>Modernizacja budynków oświatowych - </a:t>
            </a:r>
            <a:r>
              <a:rPr lang="pl-PL" sz="1600" b="1" u="sng" dirty="0">
                <a:solidFill>
                  <a:schemeClr val="tx1"/>
                </a:solidFill>
                <a:latin typeface="Arial Black" pitchFamily="34" charset="0"/>
              </a:rPr>
              <a:t>200.000,00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chemeClr val="tx1"/>
                </a:solidFill>
                <a:latin typeface="Arial Black" pitchFamily="34" charset="0"/>
              </a:rPr>
              <a:t>Budowa i przebudowa dróg gminnych – </a:t>
            </a:r>
            <a:r>
              <a:rPr lang="pl-PL" sz="1600" b="1" u="sng" dirty="0">
                <a:solidFill>
                  <a:schemeClr val="tx1"/>
                </a:solidFill>
                <a:latin typeface="Arial Black" pitchFamily="34" charset="0"/>
              </a:rPr>
              <a:t>173.500,00</a:t>
            </a:r>
          </a:p>
        </p:txBody>
      </p:sp>
    </p:spTree>
  </p:cSld>
  <p:clrMapOvr>
    <a:masterClrMapping/>
  </p:clrMapOvr>
  <p:transition spd="med">
    <p:zoom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Niestandardowy 3">
      <a:dk1>
        <a:sysClr val="windowText" lastClr="000000"/>
      </a:dk1>
      <a:lt1>
        <a:sysClr val="window" lastClr="FFFFFF"/>
      </a:lt1>
      <a:dk2>
        <a:srgbClr val="76D9E8"/>
      </a:dk2>
      <a:lt2>
        <a:srgbClr val="76D9E8"/>
      </a:lt2>
      <a:accent1>
        <a:srgbClr val="76D9E8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3454</TotalTime>
  <Words>884</Words>
  <Application>Microsoft Office PowerPoint</Application>
  <PresentationFormat>Pokaz na ekranie (4:3)</PresentationFormat>
  <Paragraphs>330</Paragraphs>
  <Slides>22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30" baseType="lpstr">
      <vt:lpstr>Arial</vt:lpstr>
      <vt:lpstr>Arial Black</vt:lpstr>
      <vt:lpstr>Calibri</vt:lpstr>
      <vt:lpstr>Georgia</vt:lpstr>
      <vt:lpstr>Times New Roman</vt:lpstr>
      <vt:lpstr>Trebuchet MS</vt:lpstr>
      <vt:lpstr>Wingdings 2</vt:lpstr>
      <vt:lpstr>Wielkomiejski</vt:lpstr>
      <vt:lpstr>BUDŻET  MIASTA I GMINY LWÓWEK</vt:lpstr>
      <vt:lpstr>DOCHODY w 2025 roku</vt:lpstr>
      <vt:lpstr>STRUKTURA DOCHODÓW  BUDŻETU NA 2025r.</vt:lpstr>
      <vt:lpstr>DOCHODY BUDŻETU W 2025r.  wg najważniejszych źródeł</vt:lpstr>
      <vt:lpstr> WYDATKI w 2025 roku</vt:lpstr>
      <vt:lpstr>STRUKTURA WYDATKÓW  BUDŻETU GMINY w 2025r.</vt:lpstr>
      <vt:lpstr>WYDATKI BUDŻETU  GMINY WG DZIAŁÓW NA 2025r.</vt:lpstr>
      <vt:lpstr>WYDATKI BUDŻETU  GMINY WG DZIAŁÓW NA 2025r. c.d.</vt:lpstr>
      <vt:lpstr>   WYDATKI NA ROK 2025 REZERWY</vt:lpstr>
      <vt:lpstr>DOTACJE DLA JEDNOSTEK SPOZA SEKTORA FINANSÓW PUBLICZNYCH Z BUDŻETU GMINY W 2025r.</vt:lpstr>
      <vt:lpstr>PLANOWANE INWESTYCJE  W 2025r.</vt:lpstr>
      <vt:lpstr>WYDATKI INWESTYCYJNE  W 2025r. OGÓŁEM WG DZIAŁÓW</vt:lpstr>
      <vt:lpstr>NAJWIĘKSZE ZADANIA INWESTYCYJNE NA ROK 2025</vt:lpstr>
      <vt:lpstr>NAJWIĘKSZE ZADANIA INWESTYCYJNENA ROK 2025 c.d.</vt:lpstr>
      <vt:lpstr>WYDATKI NA OŚWIATĘ  W 2025r.</vt:lpstr>
      <vt:lpstr>     WYDATKI NA POMOC SPOŁECZNĄ  I WYDATKI ZWIĄZANE  Z RODZINĄ W 2025r.</vt:lpstr>
      <vt:lpstr>     WYDATKI NA ŻŁOBEK W 2025r.</vt:lpstr>
      <vt:lpstr>PLANOWANE WYDATKI W RAMACH FUNDUSZU SOŁECKIEGO  W 2025 ROKU</vt:lpstr>
      <vt:lpstr>PLANOWANE WYDATKI W RAMACH FUNDUSZU SOŁECKIEGO  W 2025 ROKU c.d.</vt:lpstr>
      <vt:lpstr> </vt:lpstr>
      <vt:lpstr>BUDŻET OGÓŁEM  NA 2025 ROK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BUDŻET MIASTA I GMINY LWÓWEK</dc:title>
  <dc:creator>Ania</dc:creator>
  <cp:lastModifiedBy>Urząd Miasta i Gminy Lwówek Urząd Miasta i Gminy Lwówek</cp:lastModifiedBy>
  <cp:revision>374</cp:revision>
  <cp:lastPrinted>2021-12-01T13:13:20Z</cp:lastPrinted>
  <dcterms:created xsi:type="dcterms:W3CDTF">2012-12-04T08:24:40Z</dcterms:created>
  <dcterms:modified xsi:type="dcterms:W3CDTF">2024-12-04T11:53:13Z</dcterms:modified>
</cp:coreProperties>
</file>