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311" r:id="rId3"/>
    <p:sldId id="285" r:id="rId4"/>
    <p:sldId id="260" r:id="rId5"/>
    <p:sldId id="314" r:id="rId6"/>
    <p:sldId id="291" r:id="rId7"/>
    <p:sldId id="292" r:id="rId8"/>
    <p:sldId id="263" r:id="rId9"/>
    <p:sldId id="266" r:id="rId10"/>
    <p:sldId id="267" r:id="rId11"/>
    <p:sldId id="420" r:id="rId12"/>
    <p:sldId id="270" r:id="rId13"/>
    <p:sldId id="293" r:id="rId14"/>
    <p:sldId id="272" r:id="rId15"/>
    <p:sldId id="421" r:id="rId16"/>
    <p:sldId id="444" r:id="rId17"/>
    <p:sldId id="445" r:id="rId18"/>
    <p:sldId id="446" r:id="rId19"/>
    <p:sldId id="447" r:id="rId20"/>
    <p:sldId id="448" r:id="rId21"/>
    <p:sldId id="449" r:id="rId22"/>
    <p:sldId id="450" r:id="rId23"/>
    <p:sldId id="451" r:id="rId24"/>
    <p:sldId id="452" r:id="rId25"/>
    <p:sldId id="459" r:id="rId26"/>
    <p:sldId id="453" r:id="rId27"/>
    <p:sldId id="456" r:id="rId28"/>
    <p:sldId id="458" r:id="rId29"/>
    <p:sldId id="457" r:id="rId30"/>
    <p:sldId id="454" r:id="rId31"/>
    <p:sldId id="455" r:id="rId32"/>
    <p:sldId id="356" r:id="rId33"/>
    <p:sldId id="367" r:id="rId34"/>
    <p:sldId id="310" r:id="rId35"/>
    <p:sldId id="309" r:id="rId36"/>
    <p:sldId id="419" r:id="rId37"/>
    <p:sldId id="429" r:id="rId38"/>
    <p:sldId id="432" r:id="rId39"/>
    <p:sldId id="433" r:id="rId40"/>
    <p:sldId id="436" r:id="rId41"/>
    <p:sldId id="435" r:id="rId42"/>
    <p:sldId id="434" r:id="rId43"/>
    <p:sldId id="437" r:id="rId44"/>
    <p:sldId id="430" r:id="rId45"/>
    <p:sldId id="438" r:id="rId46"/>
    <p:sldId id="439" r:id="rId47"/>
    <p:sldId id="440" r:id="rId48"/>
    <p:sldId id="443" r:id="rId49"/>
    <p:sldId id="442" r:id="rId50"/>
    <p:sldId id="282" r:id="rId51"/>
  </p:sldIdLst>
  <p:sldSz cx="9144000" cy="6858000" type="screen4x3"/>
  <p:notesSz cx="6799263" cy="9929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ystyna" initials="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99"/>
    <a:srgbClr val="0FF1D6"/>
    <a:srgbClr val="2DF332"/>
    <a:srgbClr val="FFD85D"/>
    <a:srgbClr val="C823E9"/>
    <a:srgbClr val="FC1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4" autoAdjust="0"/>
    <p:restoredTop sz="96512" autoAdjust="0"/>
  </p:normalViewPr>
  <p:slideViewPr>
    <p:cSldViewPr>
      <p:cViewPr varScale="1">
        <p:scale>
          <a:sx n="112" d="100"/>
          <a:sy n="112" d="100"/>
        </p:scale>
        <p:origin x="10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126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0"/>
    </p:cViewPr>
  </p:sorterViewPr>
  <p:notesViewPr>
    <p:cSldViewPr>
      <p:cViewPr varScale="1">
        <p:scale>
          <a:sx n="51" d="100"/>
          <a:sy n="51" d="100"/>
        </p:scale>
        <p:origin x="-3006" y="-9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6491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6491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847FC710-486B-4923-9020-8A2B1AF14AAB}" type="datetimeFigureOut">
              <a:rPr lang="pl-PL" smtClean="0"/>
              <a:pPr/>
              <a:t>30.04.2024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7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</p:spPr>
        <p:txBody>
          <a:bodyPr vert="horz" lIns="91449" tIns="45725" rIns="91449" bIns="45725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6347" cy="496491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6491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8F922011-500E-43E9-BA4B-FA04FE34A5F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313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7EB140D-8114-48B1-B97D-D276D8A77527}" type="datetimeFigureOut">
              <a:rPr lang="pl-PL" smtClean="0"/>
              <a:pPr/>
              <a:t>30.04.2024</a:t>
            </a:fld>
            <a:endParaRPr lang="pl-PL" dirty="0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 advClick="0" advTm="0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0D-8114-48B1-B97D-D276D8A77527}" type="datetimeFigureOut">
              <a:rPr lang="pl-PL" smtClean="0"/>
              <a:pPr/>
              <a:t>30.04.2024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 advClick="0" advTm="0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0D-8114-48B1-B97D-D276D8A77527}" type="datetimeFigureOut">
              <a:rPr lang="pl-PL" smtClean="0"/>
              <a:pPr/>
              <a:t>30.04.2024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 advClick="0" advTm="0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0D-8114-48B1-B97D-D276D8A77527}" type="datetimeFigureOut">
              <a:rPr lang="pl-PL" smtClean="0"/>
              <a:pPr/>
              <a:t>30.04.2024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spd="med" advClick="0" advTm="0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0D-8114-48B1-B97D-D276D8A77527}" type="datetimeFigureOut">
              <a:rPr lang="pl-PL" smtClean="0"/>
              <a:pPr/>
              <a:t>30.04.2024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0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0D-8114-48B1-B97D-D276D8A77527}" type="datetimeFigureOut">
              <a:rPr lang="pl-PL" smtClean="0"/>
              <a:pPr/>
              <a:t>30.04.2024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0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0D-8114-48B1-B97D-D276D8A77527}" type="datetimeFigureOut">
              <a:rPr lang="pl-PL" smtClean="0"/>
              <a:pPr/>
              <a:t>30.04.2024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0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0D-8114-48B1-B97D-D276D8A77527}" type="datetimeFigureOut">
              <a:rPr lang="pl-PL" smtClean="0"/>
              <a:pPr/>
              <a:t>30.04.2024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0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0D-8114-48B1-B97D-D276D8A77527}" type="datetimeFigureOut">
              <a:rPr lang="pl-PL" smtClean="0"/>
              <a:pPr/>
              <a:t>30.04.2024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 advClick="0" advTm="0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7EB140D-8114-48B1-B97D-D276D8A77527}" type="datetimeFigureOut">
              <a:rPr lang="pl-PL" smtClean="0"/>
              <a:pPr/>
              <a:t>30.04.2024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0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dirty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7EB140D-8114-48B1-B97D-D276D8A77527}" type="datetimeFigureOut">
              <a:rPr lang="pl-PL" smtClean="0"/>
              <a:pPr/>
              <a:t>30.04.2024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0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7EB140D-8114-48B1-B97D-D276D8A77527}" type="datetimeFigureOut">
              <a:rPr lang="pl-PL" smtClean="0"/>
              <a:pPr/>
              <a:t>30.04.2024</a:t>
            </a:fld>
            <a:endParaRPr lang="pl-PL" dirty="0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0">
    <p:zoom dir="in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wowek.com.pl/" TargetMode="External"/><Relationship Id="rId2" Type="http://schemas.openxmlformats.org/officeDocument/2006/relationships/hyperlink" Target="mailto:urzad@lwowek.com.p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592288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chemeClr val="bg1"/>
                </a:solidFill>
                <a:latin typeface="Arial Black" pitchFamily="34" charset="0"/>
              </a:rPr>
              <a:t>SPRAWOZDANIE Z WYKONANIA BUDŻETU GMINY LWÓWEK ORAZ SPRAWOZDANIE FINANSOWE ZA </a:t>
            </a:r>
            <a:r>
              <a:rPr lang="pl-PL" sz="3600" dirty="0" smtClean="0">
                <a:solidFill>
                  <a:schemeClr val="bg1"/>
                </a:solidFill>
                <a:latin typeface="Arial Black" pitchFamily="34" charset="0"/>
              </a:rPr>
              <a:t>2023 </a:t>
            </a:r>
            <a:r>
              <a:rPr lang="pl-PL" sz="3600" dirty="0">
                <a:solidFill>
                  <a:schemeClr val="bg1"/>
                </a:solidFill>
                <a:latin typeface="Arial Black" pitchFamily="34" charset="0"/>
              </a:rPr>
              <a:t>ROK</a:t>
            </a:r>
            <a:endParaRPr lang="pl-PL" sz="3200" dirty="0">
              <a:latin typeface="Arial Black" pitchFamily="34" charset="0"/>
            </a:endParaRPr>
          </a:p>
        </p:txBody>
      </p:sp>
      <p:pic>
        <p:nvPicPr>
          <p:cNvPr id="4" name="Obraz 3" descr="Herb_Lwów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140968"/>
            <a:ext cx="1825749" cy="2203863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631874"/>
              </p:ext>
            </p:extLst>
          </p:nvPr>
        </p:nvGraphicFramePr>
        <p:xfrm>
          <a:off x="125760" y="1480322"/>
          <a:ext cx="8892480" cy="4250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900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184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04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494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80526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DZIAŁ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TREŚĆ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PLAN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WYKONANIE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% WYKONANIA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1318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Bezpieczeństwo publiczne </a:t>
                      </a:r>
                      <a:b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ochrona przeciwpożarowa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lvl="0" indent="0" algn="r"/>
                      <a:r>
                        <a:rPr lang="pl-P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1.035.500,00</a:t>
                      </a:r>
                      <a:endParaRPr lang="pl-P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177800" lvl="0" indent="0" algn="ctr"/>
                      <a:r>
                        <a:rPr lang="pl-P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1.030.365,50</a:t>
                      </a:r>
                      <a:endParaRPr lang="pl-P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99,50</a:t>
                      </a:r>
                      <a:endParaRPr lang="pl-P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539324314"/>
                  </a:ext>
                </a:extLst>
              </a:tr>
              <a:tr h="361318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Obsługa długu publicznego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lvl="0" indent="0" algn="r"/>
                      <a:r>
                        <a:rPr lang="pl-P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1.064.000,00</a:t>
                      </a:r>
                      <a:endParaRPr lang="pl-P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177800" lvl="0" indent="0" algn="ctr"/>
                      <a:r>
                        <a:rPr lang="pl-P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1.050.898,06</a:t>
                      </a:r>
                      <a:endParaRPr lang="pl-P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98,77</a:t>
                      </a:r>
                      <a:endParaRPr lang="pl-P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2094564795"/>
                  </a:ext>
                </a:extLst>
              </a:tr>
              <a:tr h="361318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Różne rozliczenia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lvl="0" indent="0" algn="r"/>
                      <a:r>
                        <a:rPr lang="pl-P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300.000,00</a:t>
                      </a:r>
                      <a:endParaRPr lang="pl-P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177800" lvl="0" indent="0"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  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3082488485"/>
                  </a:ext>
                </a:extLst>
              </a:tr>
              <a:tr h="361318"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Oświata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wychowanie</a:t>
                      </a:r>
                      <a:endParaRPr lang="pl-PL" sz="16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20.839.147,95</a:t>
                      </a:r>
                      <a:endParaRPr lang="pl-PL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20.184.604,93</a:t>
                      </a:r>
                      <a:endParaRPr lang="pl-PL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96,86</a:t>
                      </a:r>
                      <a:endParaRPr lang="pl-PL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318"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Ochrona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zdrowia</a:t>
                      </a:r>
                      <a:endParaRPr lang="pl-PL" sz="16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602.183,09</a:t>
                      </a:r>
                      <a:endParaRPr lang="pl-PL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462.170,77</a:t>
                      </a:r>
                      <a:endParaRPr lang="pl-PL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76,75</a:t>
                      </a:r>
                      <a:endParaRPr lang="pl-PL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2098195780"/>
                  </a:ext>
                </a:extLst>
              </a:tr>
              <a:tr h="361318"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Pomoc społeczna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2.794.086,47</a:t>
                      </a:r>
                      <a:endParaRPr lang="pl-PL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2.685.176,51</a:t>
                      </a:r>
                      <a:endParaRPr lang="pl-PL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96,10</a:t>
                      </a:r>
                      <a:endParaRPr lang="pl-PL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1318"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Pozostałe zadania w zakresie polityki społecznej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51.529,54</a:t>
                      </a:r>
                      <a:endParaRPr lang="pl-PL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51.529,54</a:t>
                      </a:r>
                      <a:endParaRPr lang="pl-PL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382610526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935596" y="243733"/>
            <a:ext cx="81215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Arial Black" pitchFamily="34" charset="0"/>
              </a:rPr>
              <a:t>    </a:t>
            </a:r>
            <a:r>
              <a:rPr lang="pl-PL" sz="3600" cap="small" dirty="0">
                <a:latin typeface="Arial Black" pitchFamily="34" charset="0"/>
              </a:rPr>
              <a:t> </a:t>
            </a:r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Wykonanie wydatków budżetu Gminy za </a:t>
            </a:r>
            <a:r>
              <a:rPr lang="pl-PL" sz="3300" cap="small" dirty="0" smtClean="0">
                <a:solidFill>
                  <a:schemeClr val="tx1"/>
                </a:solidFill>
                <a:latin typeface="Arial Black" pitchFamily="34" charset="0"/>
              </a:rPr>
              <a:t>2023 </a:t>
            </a:r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rok (c.d.)</a:t>
            </a:r>
            <a:endParaRPr lang="pl-PL" sz="33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165955"/>
              </p:ext>
            </p:extLst>
          </p:nvPr>
        </p:nvGraphicFramePr>
        <p:xfrm>
          <a:off x="125760" y="1480322"/>
          <a:ext cx="8892480" cy="3856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04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494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80526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DZIAŁ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TREŚĆ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PLAN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WYKONANIE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% WYKONANIA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2197"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Edukacyjna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opieka wychowawcza</a:t>
                      </a:r>
                      <a:endParaRPr lang="pl-PL" sz="16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104.500,00</a:t>
                      </a:r>
                      <a:endParaRPr lang="pl-PL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90.265,00</a:t>
                      </a:r>
                      <a:endParaRPr lang="pl-PL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86,38</a:t>
                      </a:r>
                      <a:endParaRPr lang="pl-PL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4292425357"/>
                  </a:ext>
                </a:extLst>
              </a:tr>
              <a:tr h="602197"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Rodzina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6.542.933,42</a:t>
                      </a:r>
                      <a:endParaRPr lang="pl-PL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6.419.330,13</a:t>
                      </a:r>
                      <a:endParaRPr lang="pl-PL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98,11</a:t>
                      </a:r>
                      <a:endParaRPr lang="pl-PL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313286410"/>
                  </a:ext>
                </a:extLst>
              </a:tr>
              <a:tr h="602197"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Gospodarka komunalna </a:t>
                      </a:r>
                      <a:b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ochrona środowiska</a:t>
                      </a:r>
                      <a:endParaRPr lang="pl-PL" sz="16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5.038.889,25</a:t>
                      </a:r>
                      <a:endParaRPr lang="pl-PL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4.071.975,49</a:t>
                      </a:r>
                      <a:endParaRPr lang="pl-PL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80,81</a:t>
                      </a:r>
                      <a:endParaRPr lang="pl-PL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02197"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Kultura i ochrona dziedzictwa narodowego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2.826.813,20</a:t>
                      </a:r>
                      <a:endParaRPr lang="pl-PL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2.746.720,30</a:t>
                      </a:r>
                      <a:endParaRPr lang="pl-PL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97,17</a:t>
                      </a:r>
                      <a:endParaRPr lang="pl-PL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1318"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Kultura fizyczna i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sport</a:t>
                      </a:r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1.312.969,00</a:t>
                      </a:r>
                      <a:endParaRPr lang="pl-PL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1.244.757,35</a:t>
                      </a:r>
                      <a:endParaRPr lang="pl-PL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94,80</a:t>
                      </a:r>
                      <a:endParaRPr lang="pl-PL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05674"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RAZEM</a:t>
                      </a:r>
                    </a:p>
                  </a:txBody>
                  <a:tcPr anchor="ctr" anchorCtr="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b="1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71.837.870,89</a:t>
                      </a:r>
                      <a:endParaRPr lang="pl-PL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65.346.499,91</a:t>
                      </a:r>
                      <a:endParaRPr lang="pl-PL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90,96</a:t>
                      </a:r>
                      <a:endParaRPr lang="pl-PL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935596" y="243733"/>
            <a:ext cx="81215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Arial Black" pitchFamily="34" charset="0"/>
              </a:rPr>
              <a:t>    </a:t>
            </a:r>
            <a:r>
              <a:rPr lang="pl-PL" sz="3600" cap="small" dirty="0">
                <a:latin typeface="Arial Black" pitchFamily="34" charset="0"/>
              </a:rPr>
              <a:t> </a:t>
            </a:r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Wykonanie wydatków budżetu Gminy za </a:t>
            </a:r>
            <a:r>
              <a:rPr lang="pl-PL" sz="3300" cap="small" dirty="0" smtClean="0">
                <a:solidFill>
                  <a:schemeClr val="tx1"/>
                </a:solidFill>
                <a:latin typeface="Arial Black" pitchFamily="34" charset="0"/>
              </a:rPr>
              <a:t>2023 </a:t>
            </a:r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rok (c.d.)</a:t>
            </a:r>
            <a:endParaRPr lang="pl-PL" sz="33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792089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35040"/>
      </p:ext>
    </p:extLst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716886"/>
              </p:ext>
            </p:extLst>
          </p:nvPr>
        </p:nvGraphicFramePr>
        <p:xfrm>
          <a:off x="107504" y="1772816"/>
          <a:ext cx="8965504" cy="4413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62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663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140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88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8032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DOTACJA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PLAN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WYKONANIE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% WYKONANIA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6576">
                <a:tc>
                  <a:txBody>
                    <a:bodyPr/>
                    <a:lstStyle/>
                    <a:p>
                      <a:r>
                        <a:rPr lang="pl-PL" sz="18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DOTACJA</a:t>
                      </a:r>
                      <a:r>
                        <a:rPr lang="pl-PL" sz="18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PRZEDMIOTOWA</a:t>
                      </a:r>
                      <a:r>
                        <a:rPr lang="pl-PL" sz="18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pl-PL" sz="18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(dla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ZGM)</a:t>
                      </a:r>
                      <a:endParaRPr lang="pl-PL" sz="16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420.000,00</a:t>
                      </a:r>
                      <a:endParaRPr lang="pl-PL" sz="1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420.000,00</a:t>
                      </a:r>
                      <a:endParaRPr lang="pl-PL" sz="1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6576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DOTACJA INWESTYCYJNA</a:t>
                      </a:r>
                    </a:p>
                    <a:p>
                      <a:r>
                        <a:rPr lang="pl-PL" sz="16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(dla</a:t>
                      </a:r>
                      <a:r>
                        <a:rPr lang="pl-PL" sz="1600" b="1" baseline="0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ZGM)</a:t>
                      </a:r>
                      <a:endParaRPr lang="pl-PL" sz="16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25.000,00</a:t>
                      </a:r>
                      <a:endParaRPr lang="pl-PL" sz="1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25.000,00</a:t>
                      </a:r>
                      <a:endParaRPr lang="pl-PL" sz="1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lang="pl-PL" sz="1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99982">
                <a:tc>
                  <a:txBody>
                    <a:bodyPr/>
                    <a:lstStyle/>
                    <a:p>
                      <a:r>
                        <a:rPr lang="pl-PL" sz="18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DOTACJA PODMIOTOWA </a:t>
                      </a:r>
                      <a:br>
                        <a:rPr lang="pl-PL" sz="18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8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(dla instytucji kultury)  </a:t>
                      </a:r>
                    </a:p>
                    <a:p>
                      <a:r>
                        <a:rPr lang="pl-PL" sz="1800" b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MGOK,</a:t>
                      </a:r>
                      <a:r>
                        <a:rPr lang="pl-PL" sz="1800" b="0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Biblioteka</a:t>
                      </a:r>
                      <a:r>
                        <a:rPr lang="pl-PL" sz="18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buFontTx/>
                        <a:buNone/>
                      </a:pPr>
                      <a:r>
                        <a:rPr lang="pl-PL" sz="1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1.645.160,00</a:t>
                      </a:r>
                      <a:endParaRPr lang="pl-PL" sz="19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buFontTx/>
                        <a:buNone/>
                      </a:pPr>
                      <a:r>
                        <a:rPr lang="pl-PL" sz="1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1.628.952,98</a:t>
                      </a:r>
                      <a:endParaRPr lang="pl-PL" sz="19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pl-PL" sz="1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99,02</a:t>
                      </a:r>
                      <a:endParaRPr lang="pl-PL" sz="19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63388">
                <a:tc>
                  <a:txBody>
                    <a:bodyPr/>
                    <a:lstStyle/>
                    <a:p>
                      <a:r>
                        <a:rPr lang="pl-PL" sz="18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DOTACJA CELOWA </a:t>
                      </a:r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przekazana innej gminie na zadania bieżące realizowane na podstawie porozumień </a:t>
                      </a:r>
                      <a:b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innymi j.s.t. (pobyt dzieci </a:t>
                      </a:r>
                      <a:b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przedszkolu w innej gminie)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90.000,00</a:t>
                      </a:r>
                      <a:endParaRPr lang="pl-PL" sz="1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67.932,33</a:t>
                      </a:r>
                      <a:endParaRPr lang="pl-PL" sz="1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75,48</a:t>
                      </a:r>
                      <a:endParaRPr lang="pl-PL" sz="1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l-PL" sz="2400" cap="small" dirty="0">
                <a:solidFill>
                  <a:schemeClr val="tx1"/>
                </a:solidFill>
                <a:latin typeface="Arial Black" pitchFamily="34" charset="0"/>
              </a:rPr>
              <a:t>Wykonanie wydatków – dotacje dla jednostek sektorów finansów publicznych przekazane </a:t>
            </a:r>
            <a:br>
              <a:rPr lang="pl-PL" sz="24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2400" cap="small" dirty="0">
                <a:solidFill>
                  <a:schemeClr val="tx1"/>
                </a:solidFill>
                <a:latin typeface="Arial Black" pitchFamily="34" charset="0"/>
              </a:rPr>
              <a:t>z budżetu gminy za </a:t>
            </a:r>
            <a:r>
              <a:rPr lang="pl-PL" sz="2400" cap="small" dirty="0" smtClean="0">
                <a:solidFill>
                  <a:schemeClr val="tx1"/>
                </a:solidFill>
                <a:latin typeface="Arial Black" pitchFamily="34" charset="0"/>
              </a:rPr>
              <a:t>2023 </a:t>
            </a:r>
            <a:r>
              <a:rPr lang="pl-PL" sz="2400" cap="small" dirty="0">
                <a:solidFill>
                  <a:schemeClr val="tx1"/>
                </a:solidFill>
                <a:latin typeface="Arial Black" pitchFamily="34" charset="0"/>
              </a:rPr>
              <a:t>rok</a:t>
            </a:r>
            <a:endParaRPr lang="pl-PL" sz="2400" dirty="0">
              <a:solidFill>
                <a:schemeClr val="tx1"/>
              </a:solidFill>
            </a:endParaRPr>
          </a:p>
        </p:txBody>
      </p:sp>
      <p:pic>
        <p:nvPicPr>
          <p:cNvPr id="6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370043"/>
              </p:ext>
            </p:extLst>
          </p:nvPr>
        </p:nvGraphicFramePr>
        <p:xfrm>
          <a:off x="323528" y="1988841"/>
          <a:ext cx="8568954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07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750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750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48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8927"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PLAN</a:t>
                      </a:r>
                      <a:endParaRPr lang="pl-PL" sz="1800" b="1" baseline="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baseline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WYKONANIE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baseline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% WYKONANIA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1996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KOLONIE </a:t>
                      </a:r>
                      <a:br>
                        <a:rPr lang="pl-PL" sz="1600" b="1" dirty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pl-PL" sz="1600" b="1" dirty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 WYPOCZYNEK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>
                          <a:latin typeface="Arial Black" pitchFamily="34" charset="0"/>
                        </a:rPr>
                        <a:t>40.000,00</a:t>
                      </a:r>
                      <a:endParaRPr lang="pl-PL" sz="16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>
                          <a:latin typeface="Arial Black" pitchFamily="34" charset="0"/>
                        </a:rPr>
                        <a:t>34.885,00</a:t>
                      </a:r>
                      <a:endParaRPr lang="pl-PL" sz="16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>
                          <a:latin typeface="Arial Black" pitchFamily="34" charset="0"/>
                        </a:rPr>
                        <a:t>87,22</a:t>
                      </a:r>
                      <a:endParaRPr lang="pl-PL" sz="16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7048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OCHRONA ZDROWIA</a:t>
                      </a:r>
                    </a:p>
                    <a:p>
                      <a:pPr algn="ctr"/>
                      <a:endParaRPr lang="pl-PL" sz="1600" b="1" dirty="0">
                        <a:solidFill>
                          <a:srgbClr val="33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pl-PL" sz="1600" b="1" dirty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OCHRONA ZABYTKÓW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4.000,00</a:t>
                      </a:r>
                    </a:p>
                    <a:p>
                      <a:pPr algn="r"/>
                      <a:endParaRPr lang="pl-PL" sz="1600" b="1" dirty="0">
                        <a:latin typeface="Arial Black" pitchFamily="34" charset="0"/>
                      </a:endParaRPr>
                    </a:p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100.000,00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0,00</a:t>
                      </a:r>
                    </a:p>
                    <a:p>
                      <a:pPr algn="r"/>
                      <a:endParaRPr lang="pl-PL" sz="1600" b="1" dirty="0">
                        <a:latin typeface="Arial Black" pitchFamily="34" charset="0"/>
                      </a:endParaRPr>
                    </a:p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100.000,00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0,00</a:t>
                      </a:r>
                    </a:p>
                    <a:p>
                      <a:pPr algn="r"/>
                      <a:endParaRPr lang="pl-PL" sz="1600" b="1" dirty="0">
                        <a:latin typeface="Arial Black" pitchFamily="34" charset="0"/>
                      </a:endParaRPr>
                    </a:p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100,00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72099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OSP</a:t>
                      </a:r>
                      <a:r>
                        <a:rPr lang="pl-PL" sz="1600" b="1" baseline="0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DOTACJE BIEŻĄCE</a:t>
                      </a:r>
                    </a:p>
                    <a:p>
                      <a:pPr algn="ctr"/>
                      <a:endParaRPr lang="pl-PL" sz="1600" b="1" baseline="0" dirty="0" smtClean="0">
                        <a:solidFill>
                          <a:srgbClr val="33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pl-PL" sz="1600" b="1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OSP</a:t>
                      </a:r>
                      <a:r>
                        <a:rPr lang="pl-PL" sz="1600" b="1" baseline="0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DOTACJE INWESTYCYJNE</a:t>
                      </a:r>
                      <a:endParaRPr lang="pl-PL" sz="1600" b="1" dirty="0">
                        <a:solidFill>
                          <a:srgbClr val="33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>
                          <a:latin typeface="Arial Black" pitchFamily="34" charset="0"/>
                        </a:rPr>
                        <a:t>189.500,00</a:t>
                      </a:r>
                    </a:p>
                    <a:p>
                      <a:pPr algn="r"/>
                      <a:endParaRPr lang="pl-PL" sz="1600" b="1" dirty="0" smtClean="0">
                        <a:latin typeface="Arial Black" pitchFamily="34" charset="0"/>
                      </a:endParaRPr>
                    </a:p>
                    <a:p>
                      <a:pPr algn="r"/>
                      <a:r>
                        <a:rPr lang="pl-PL" sz="1600" b="1" dirty="0" smtClean="0">
                          <a:latin typeface="Arial Black" pitchFamily="34" charset="0"/>
                        </a:rPr>
                        <a:t>750.000,00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>
                          <a:latin typeface="Arial Black" pitchFamily="34" charset="0"/>
                        </a:rPr>
                        <a:t>189.500,00</a:t>
                      </a:r>
                    </a:p>
                    <a:p>
                      <a:pPr algn="r"/>
                      <a:endParaRPr lang="pl-PL" sz="1600" b="1" dirty="0" smtClean="0">
                        <a:latin typeface="Arial Black" pitchFamily="34" charset="0"/>
                      </a:endParaRPr>
                    </a:p>
                    <a:p>
                      <a:pPr algn="r"/>
                      <a:r>
                        <a:rPr lang="pl-PL" sz="1600" b="1" dirty="0" smtClean="0">
                          <a:latin typeface="Arial Black" pitchFamily="34" charset="0"/>
                        </a:rPr>
                        <a:t>750.000,00</a:t>
                      </a:r>
                      <a:endParaRPr lang="pl-PL" sz="16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>
                          <a:latin typeface="Arial Black" pitchFamily="34" charset="0"/>
                        </a:rPr>
                        <a:t>100,00</a:t>
                      </a:r>
                    </a:p>
                    <a:p>
                      <a:pPr algn="r"/>
                      <a:endParaRPr lang="pl-PL" sz="1600" b="1" dirty="0" smtClean="0">
                        <a:latin typeface="Arial Black" pitchFamily="34" charset="0"/>
                      </a:endParaRPr>
                    </a:p>
                    <a:p>
                      <a:pPr algn="r"/>
                      <a:r>
                        <a:rPr lang="pl-PL" sz="1600" b="1" dirty="0" smtClean="0">
                          <a:latin typeface="Arial Black" pitchFamily="34" charset="0"/>
                        </a:rPr>
                        <a:t>100,00</a:t>
                      </a:r>
                      <a:endParaRPr lang="pl-PL" sz="16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6946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SPORT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>
                          <a:latin typeface="Arial Black" pitchFamily="34" charset="0"/>
                        </a:rPr>
                        <a:t>80.000,00</a:t>
                      </a:r>
                      <a:endParaRPr lang="pl-PL" sz="16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>
                          <a:latin typeface="Arial Black" pitchFamily="34" charset="0"/>
                        </a:rPr>
                        <a:t>79.000,00</a:t>
                      </a:r>
                      <a:endParaRPr lang="pl-PL" sz="16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>
                          <a:latin typeface="Arial Black" pitchFamily="34" charset="0"/>
                        </a:rPr>
                        <a:t>98,75</a:t>
                      </a:r>
                      <a:endParaRPr lang="pl-PL" sz="16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1996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ROLNICTWO</a:t>
                      </a:r>
                      <a:r>
                        <a:rPr lang="pl-PL" sz="1600" b="1" baseline="0" dirty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 ŁOWIECTWO</a:t>
                      </a:r>
                      <a:endParaRPr lang="pl-PL" sz="1600" b="1" dirty="0">
                        <a:solidFill>
                          <a:srgbClr val="33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>
                          <a:latin typeface="Arial Black" pitchFamily="34" charset="0"/>
                        </a:rPr>
                        <a:t>14.000,00</a:t>
                      </a:r>
                      <a:endParaRPr lang="pl-PL" sz="16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>
                          <a:latin typeface="Arial Black" pitchFamily="34" charset="0"/>
                        </a:rPr>
                        <a:t>14.000,00</a:t>
                      </a:r>
                      <a:endParaRPr lang="pl-PL" sz="16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100,00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467903450"/>
                  </a:ext>
                </a:extLst>
              </a:tr>
              <a:tr h="773516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POZOSTAŁA DZIAŁALNOŚĆ</a:t>
                      </a:r>
                      <a:endParaRPr lang="pl-PL" sz="1600" b="1" baseline="0" dirty="0">
                        <a:solidFill>
                          <a:srgbClr val="33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>
                          <a:latin typeface="Arial Black" pitchFamily="34" charset="0"/>
                        </a:rPr>
                        <a:t>30.000,00</a:t>
                      </a:r>
                      <a:endParaRPr lang="pl-PL" sz="16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>
                          <a:latin typeface="Arial Black" pitchFamily="34" charset="0"/>
                        </a:rPr>
                        <a:t>26.407,83</a:t>
                      </a:r>
                      <a:endParaRPr lang="pl-PL" sz="16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>
                          <a:latin typeface="Arial Black" pitchFamily="34" charset="0"/>
                        </a:rPr>
                        <a:t>88,03</a:t>
                      </a:r>
                      <a:endParaRPr lang="pl-PL" sz="16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19064" y="620688"/>
            <a:ext cx="8424936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cap="small" dirty="0">
                <a:solidFill>
                  <a:schemeClr val="tx1"/>
                </a:solidFill>
                <a:latin typeface="Arial Black" pitchFamily="34" charset="0"/>
              </a:rPr>
              <a:t>Wykonanie wydatków z tytułu dotacji dla stowarzyszeń i organizacji</a:t>
            </a:r>
            <a:br>
              <a:rPr lang="pl-PL" sz="32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3200" cap="small" dirty="0">
                <a:solidFill>
                  <a:schemeClr val="tx1"/>
                </a:solidFill>
                <a:latin typeface="Arial Black" pitchFamily="34" charset="0"/>
              </a:rPr>
              <a:t>pozarządowych z budżetu gminy </a:t>
            </a:r>
            <a:br>
              <a:rPr lang="pl-PL" sz="32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3200" cap="small" dirty="0">
                <a:solidFill>
                  <a:schemeClr val="tx1"/>
                </a:solidFill>
                <a:latin typeface="Arial Black" pitchFamily="34" charset="0"/>
              </a:rPr>
              <a:t>w </a:t>
            </a:r>
            <a:r>
              <a:rPr lang="pl-PL" sz="3200" cap="small" dirty="0" smtClean="0">
                <a:solidFill>
                  <a:schemeClr val="tx1"/>
                </a:solidFill>
                <a:latin typeface="Arial Black" pitchFamily="34" charset="0"/>
              </a:rPr>
              <a:t>2023 </a:t>
            </a:r>
            <a:r>
              <a:rPr lang="pl-PL" sz="3200" cap="small" dirty="0">
                <a:solidFill>
                  <a:schemeClr val="tx1"/>
                </a:solidFill>
                <a:latin typeface="Arial Black" pitchFamily="34" charset="0"/>
              </a:rPr>
              <a:t>roku</a:t>
            </a:r>
            <a:endParaRPr lang="pl-PL" sz="3200" cap="small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274638"/>
            <a:ext cx="6993680" cy="1930226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Wykonanie zadań inwestycyjnych z budżetu gminy Lwówek za </a:t>
            </a:r>
            <a:r>
              <a:rPr lang="pl-PL" sz="3000" cap="small" dirty="0" smtClean="0">
                <a:solidFill>
                  <a:schemeClr val="tx1"/>
                </a:solidFill>
                <a:latin typeface="Arial Black" pitchFamily="34" charset="0"/>
              </a:rPr>
              <a:t>2023 </a:t>
            </a:r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rok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9591239"/>
              </p:ext>
            </p:extLst>
          </p:nvPr>
        </p:nvGraphicFramePr>
        <p:xfrm>
          <a:off x="323528" y="2780928"/>
          <a:ext cx="8373615" cy="1198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420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912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pl-PL" sz="2400" cap="small" baseline="0" dirty="0">
                          <a:solidFill>
                            <a:srgbClr val="FFFF00"/>
                          </a:solidFill>
                        </a:rPr>
                        <a:t>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cap="small" baseline="0" dirty="0">
                          <a:solidFill>
                            <a:srgbClr val="FFFF00"/>
                          </a:solidFill>
                        </a:rPr>
                        <a:t>Wykonanie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cap="small" baseline="0" dirty="0">
                          <a:solidFill>
                            <a:srgbClr val="FFFF00"/>
                          </a:solidFill>
                        </a:rPr>
                        <a:t>% Wykonania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2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cap="small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20.830.091,32</a:t>
                      </a:r>
                      <a:endParaRPr lang="pl-PL" sz="2400" b="1" cap="sm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cap="small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17.494.179,81</a:t>
                      </a:r>
                      <a:endParaRPr lang="pl-PL" sz="2400" b="1" cap="sm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cap="small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83,99</a:t>
                      </a:r>
                      <a:endParaRPr lang="pl-PL" sz="2400" b="1" cap="sm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="" xmlns:a16="http://schemas.microsoft.com/office/drawing/2014/main" id="{A6B7D0FA-6586-49A6-B6D4-FDAEE72271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9483D137-D916-417A-917E-E7DFF12756A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</a:t>
            </a:r>
            <a:r>
              <a:rPr lang="pl-PL" sz="3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2023 </a:t>
            </a:r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="" xmlns:a16="http://schemas.microsoft.com/office/drawing/2014/main" id="{179EE300-E74F-4281-B03A-1F775032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8314351"/>
              </p:ext>
            </p:extLst>
          </p:nvPr>
        </p:nvGraphicFramePr>
        <p:xfrm>
          <a:off x="498376" y="1921752"/>
          <a:ext cx="81472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Budowa stacji uzdatniania wody - Władysławowo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3.809.696,77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3.809.614,27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100,00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663" y="4221088"/>
            <a:ext cx="2687960" cy="201597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21088"/>
            <a:ext cx="3015555" cy="201597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176972"/>
            <a:ext cx="2784309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45325"/>
      </p:ext>
    </p:extLst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="" xmlns:a16="http://schemas.microsoft.com/office/drawing/2014/main" id="{A6B7D0FA-6586-49A6-B6D4-FDAEE72271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9483D137-D916-417A-917E-E7DFF12756A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</a:t>
            </a:r>
            <a:r>
              <a:rPr lang="pl-PL" sz="3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2023 </a:t>
            </a:r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="" xmlns:a16="http://schemas.microsoft.com/office/drawing/2014/main" id="{179EE300-E74F-4281-B03A-1F775032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067234"/>
              </p:ext>
            </p:extLst>
          </p:nvPr>
        </p:nvGraphicFramePr>
        <p:xfrm>
          <a:off x="498376" y="1921752"/>
          <a:ext cx="81472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FFFF00"/>
                          </a:solidFill>
                        </a:rPr>
                        <a:t>Pięknieją</a:t>
                      </a:r>
                      <a:r>
                        <a:rPr lang="pl-PL" baseline="0" dirty="0" smtClean="0">
                          <a:solidFill>
                            <a:srgbClr val="FFFF00"/>
                          </a:solidFill>
                        </a:rPr>
                        <a:t> Lwóweckie Wsie. Misja Konin. Strefa Morsowania,</a:t>
                      </a:r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80.620,00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80.597,74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99,98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731" y="4179493"/>
            <a:ext cx="3055892" cy="229191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6" y="4221088"/>
            <a:ext cx="3428329" cy="229191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05621" y="3382436"/>
            <a:ext cx="2615948" cy="196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30770"/>
      </p:ext>
    </p:extLst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="" xmlns:a16="http://schemas.microsoft.com/office/drawing/2014/main" id="{A6B7D0FA-6586-49A6-B6D4-FDAEE72271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9483D137-D916-417A-917E-E7DFF12756A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</a:t>
            </a:r>
            <a:r>
              <a:rPr lang="pl-PL" sz="3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2023 </a:t>
            </a:r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="" xmlns:a16="http://schemas.microsoft.com/office/drawing/2014/main" id="{179EE300-E74F-4281-B03A-1F775032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4906068"/>
              </p:ext>
            </p:extLst>
          </p:nvPr>
        </p:nvGraphicFramePr>
        <p:xfrm>
          <a:off x="498376" y="1921752"/>
          <a:ext cx="8147247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FFFF00"/>
                          </a:solidFill>
                        </a:rPr>
                        <a:t>Pięknieją</a:t>
                      </a:r>
                      <a:r>
                        <a:rPr lang="pl-PL" baseline="0" dirty="0" smtClean="0">
                          <a:solidFill>
                            <a:srgbClr val="FFFF00"/>
                          </a:solidFill>
                        </a:rPr>
                        <a:t> Lwóweckie Wsie. Misja Brody. „MAMO, TATO-RAZ, DWA, TRZY HUŚTAWKA, ZJEŻDŻALNIA-JA I TY”.</a:t>
                      </a:r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106.029,00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106.029,00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100,00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1" y="4581128"/>
            <a:ext cx="2983300" cy="199163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295" y="4574324"/>
            <a:ext cx="2989328" cy="199843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128" y="3429000"/>
            <a:ext cx="2983300" cy="199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90652"/>
      </p:ext>
    </p:extLst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="" xmlns:a16="http://schemas.microsoft.com/office/drawing/2014/main" id="{A6B7D0FA-6586-49A6-B6D4-FDAEE72271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9483D137-D916-417A-917E-E7DFF12756A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</a:t>
            </a:r>
            <a:r>
              <a:rPr lang="pl-PL" sz="3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2023 </a:t>
            </a:r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="" xmlns:a16="http://schemas.microsoft.com/office/drawing/2014/main" id="{179EE300-E74F-4281-B03A-1F775032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9219830"/>
              </p:ext>
            </p:extLst>
          </p:nvPr>
        </p:nvGraphicFramePr>
        <p:xfrm>
          <a:off x="498376" y="1921752"/>
          <a:ext cx="8147247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FFFF00"/>
                          </a:solidFill>
                        </a:rPr>
                        <a:t>Przebudowa</a:t>
                      </a:r>
                      <a:r>
                        <a:rPr lang="pl-PL" baseline="0" dirty="0" smtClean="0">
                          <a:solidFill>
                            <a:srgbClr val="FFFF00"/>
                          </a:solidFill>
                        </a:rPr>
                        <a:t> drogi gminnej nr 383566P łączącej wieś Wymyślanka z drogą powiatową 1750P</a:t>
                      </a:r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4.360.833,71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4.359.843,39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99,98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288" y="4581128"/>
            <a:ext cx="2925335" cy="195565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20814"/>
            <a:ext cx="2925335" cy="201597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149" y="3501199"/>
            <a:ext cx="2950827" cy="197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13067"/>
      </p:ext>
    </p:extLst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="" xmlns:a16="http://schemas.microsoft.com/office/drawing/2014/main" id="{A6B7D0FA-6586-49A6-B6D4-FDAEE72271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9483D137-D916-417A-917E-E7DFF12756A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</a:t>
            </a:r>
            <a:r>
              <a:rPr lang="pl-PL" sz="3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2023 </a:t>
            </a:r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="" xmlns:a16="http://schemas.microsoft.com/office/drawing/2014/main" id="{179EE300-E74F-4281-B03A-1F775032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718689"/>
              </p:ext>
            </p:extLst>
          </p:nvPr>
        </p:nvGraphicFramePr>
        <p:xfrm>
          <a:off x="498376" y="1921752"/>
          <a:ext cx="81472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FFFF00"/>
                          </a:solidFill>
                        </a:rPr>
                        <a:t>Przebudowa</a:t>
                      </a:r>
                      <a:r>
                        <a:rPr lang="pl-PL" baseline="0" dirty="0" smtClean="0">
                          <a:solidFill>
                            <a:srgbClr val="FFFF00"/>
                          </a:solidFill>
                        </a:rPr>
                        <a:t> drogi gminnej nr 383569P Komorowice-Zębowo</a:t>
                      </a:r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3.276.737,64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3.269.547,53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99,78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6" y="4388927"/>
            <a:ext cx="2854976" cy="21412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815" y="4600928"/>
            <a:ext cx="2885808" cy="192923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436" y="3206322"/>
            <a:ext cx="2880320" cy="19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15787"/>
      </p:ext>
    </p:extLst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641237"/>
              </p:ext>
            </p:extLst>
          </p:nvPr>
        </p:nvGraphicFramePr>
        <p:xfrm>
          <a:off x="251519" y="1481139"/>
          <a:ext cx="8568952" cy="4203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722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77388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PLAN</a:t>
                      </a:r>
                      <a:endParaRPr lang="pl-PL" sz="2000" b="1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WYKONANIE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WYKONANIA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67574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DOCHODY</a:t>
                      </a:r>
                    </a:p>
                    <a:p>
                      <a:pPr algn="ctr"/>
                      <a:r>
                        <a:rPr lang="pl-PL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BIEŻĄCE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Arial Black" pitchFamily="34" charset="0"/>
                          <a:cs typeface="Arial" pitchFamily="34" charset="0"/>
                        </a:rPr>
                        <a:t>50.909.161,36</a:t>
                      </a:r>
                      <a:endParaRPr lang="pl-PL" sz="1800" b="1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Arial Black" pitchFamily="34" charset="0"/>
                          <a:cs typeface="Arial" pitchFamily="34" charset="0"/>
                        </a:rPr>
                        <a:t>49.164.251,54</a:t>
                      </a:r>
                      <a:endParaRPr lang="pl-PL" sz="1800" b="1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 Black" pitchFamily="34" charset="0"/>
                          <a:cs typeface="Arial" pitchFamily="34" charset="0"/>
                        </a:rPr>
                        <a:t>96,57</a:t>
                      </a:r>
                      <a:endParaRPr lang="pl-PL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675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DOCHODY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MAJĄTKOWE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Arial Black" pitchFamily="34" charset="0"/>
                          <a:cs typeface="Arial" pitchFamily="34" charset="0"/>
                        </a:rPr>
                        <a:t>16.602.494,02</a:t>
                      </a:r>
                      <a:endParaRPr lang="pl-PL" sz="1800" b="1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 smtClean="0">
                          <a:latin typeface="Arial Black" pitchFamily="34" charset="0"/>
                          <a:cs typeface="Arial" pitchFamily="34" charset="0"/>
                        </a:rPr>
                        <a:t>13.995.534,85</a:t>
                      </a:r>
                      <a:endParaRPr lang="pl-PL" sz="1800" b="1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Arial Black" pitchFamily="34" charset="0"/>
                          <a:cs typeface="Arial" pitchFamily="34" charset="0"/>
                        </a:rPr>
                        <a:t>84,30</a:t>
                      </a:r>
                      <a:endParaRPr lang="pl-PL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67574">
                <a:tc>
                  <a:txBody>
                    <a:bodyPr/>
                    <a:lstStyle/>
                    <a:p>
                      <a:r>
                        <a:rPr lang="pl-PL" sz="24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RAZEM</a:t>
                      </a:r>
                    </a:p>
                  </a:txBody>
                  <a:tcPr anchor="ctr" anchorCtr="1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dirty="0" smtClean="0">
                          <a:solidFill>
                            <a:srgbClr val="FFFF00"/>
                          </a:solidFill>
                          <a:latin typeface="Arial Black" pitchFamily="34" charset="0"/>
                          <a:cs typeface="Arial" pitchFamily="34" charset="0"/>
                        </a:rPr>
                        <a:t>67.511.655,38</a:t>
                      </a:r>
                      <a:endParaRPr lang="pl-PL" sz="2000" b="1" dirty="0">
                        <a:solidFill>
                          <a:srgbClr val="FFFF00"/>
                        </a:solidFill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dirty="0" smtClean="0">
                          <a:solidFill>
                            <a:srgbClr val="FFFF00"/>
                          </a:solidFill>
                          <a:latin typeface="Arial Black" pitchFamily="34" charset="0"/>
                          <a:cs typeface="Arial" pitchFamily="34" charset="0"/>
                        </a:rPr>
                        <a:t>63.159.786,39</a:t>
                      </a:r>
                      <a:endParaRPr lang="pl-PL" sz="2000" b="1" dirty="0">
                        <a:solidFill>
                          <a:srgbClr val="FFFF00"/>
                        </a:solidFill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dirty="0" smtClean="0">
                          <a:solidFill>
                            <a:srgbClr val="FFFF00"/>
                          </a:solidFill>
                          <a:latin typeface="Arial Black" pitchFamily="34" charset="0"/>
                          <a:cs typeface="Arial" pitchFamily="34" charset="0"/>
                        </a:rPr>
                        <a:t>93,56</a:t>
                      </a:r>
                      <a:endParaRPr lang="pl-PL" sz="2000" b="1" dirty="0">
                        <a:solidFill>
                          <a:srgbClr val="FFFF00"/>
                        </a:solidFill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000" cap="small" dirty="0">
                <a:latin typeface="Arial Black" pitchFamily="34" charset="0"/>
              </a:rPr>
              <a:t>   </a:t>
            </a:r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Wykonanie dochodów </a:t>
            </a:r>
            <a:b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     za </a:t>
            </a:r>
            <a:r>
              <a:rPr lang="pl-PL" sz="3000" cap="small" dirty="0" smtClean="0">
                <a:solidFill>
                  <a:schemeClr val="tx1"/>
                </a:solidFill>
                <a:latin typeface="Arial Black" pitchFamily="34" charset="0"/>
              </a:rPr>
              <a:t>2023 </a:t>
            </a:r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rok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="" xmlns:a16="http://schemas.microsoft.com/office/drawing/2014/main" id="{A6B7D0FA-6586-49A6-B6D4-FDAEE72271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9483D137-D916-417A-917E-E7DFF12756A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</a:t>
            </a:r>
            <a:r>
              <a:rPr lang="pl-PL" sz="3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2023 </a:t>
            </a:r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="" xmlns:a16="http://schemas.microsoft.com/office/drawing/2014/main" id="{179EE300-E74F-4281-B03A-1F775032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6108373"/>
              </p:ext>
            </p:extLst>
          </p:nvPr>
        </p:nvGraphicFramePr>
        <p:xfrm>
          <a:off x="498376" y="1921752"/>
          <a:ext cx="8147247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FFFF00"/>
                          </a:solidFill>
                        </a:rPr>
                        <a:t>Przebudowa</a:t>
                      </a:r>
                      <a:r>
                        <a:rPr lang="pl-PL" baseline="0" dirty="0" smtClean="0">
                          <a:solidFill>
                            <a:srgbClr val="FFFF00"/>
                          </a:solidFill>
                        </a:rPr>
                        <a:t> ul. Południowej w Lwówku wraz z włączeniem </a:t>
                      </a:r>
                    </a:p>
                    <a:p>
                      <a:pPr algn="ctr"/>
                      <a:r>
                        <a:rPr lang="pl-PL" baseline="0" dirty="0" smtClean="0">
                          <a:solidFill>
                            <a:srgbClr val="FFFF00"/>
                          </a:solidFill>
                        </a:rPr>
                        <a:t>do ul. Kamionki</a:t>
                      </a:r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2.348.727,91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2.299.664,20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97,92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29000"/>
            <a:ext cx="3673381" cy="275503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23379"/>
            <a:ext cx="3686785" cy="276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44447"/>
      </p:ext>
    </p:extLst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="" xmlns:a16="http://schemas.microsoft.com/office/drawing/2014/main" id="{A6B7D0FA-6586-49A6-B6D4-FDAEE72271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9483D137-D916-417A-917E-E7DFF12756A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</a:t>
            </a:r>
            <a:r>
              <a:rPr lang="pl-PL" sz="3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2023 </a:t>
            </a:r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="" xmlns:a16="http://schemas.microsoft.com/office/drawing/2014/main" id="{179EE300-E74F-4281-B03A-1F775032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8561911"/>
              </p:ext>
            </p:extLst>
          </p:nvPr>
        </p:nvGraphicFramePr>
        <p:xfrm>
          <a:off x="498376" y="1921752"/>
          <a:ext cx="81472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FFFF00"/>
                          </a:solidFill>
                        </a:rPr>
                        <a:t>Dotacja</a:t>
                      </a:r>
                      <a:r>
                        <a:rPr lang="pl-PL" baseline="0" dirty="0" smtClean="0">
                          <a:solidFill>
                            <a:srgbClr val="FFFF00"/>
                          </a:solidFill>
                        </a:rPr>
                        <a:t> na zakup samochodu ciężkiego dla OSP Lwówek</a:t>
                      </a:r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750.000,00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750.000,00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100,00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6" y="3238952"/>
            <a:ext cx="3957479" cy="263832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144" y="3933056"/>
            <a:ext cx="3957479" cy="26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24422"/>
      </p:ext>
    </p:extLst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="" xmlns:a16="http://schemas.microsoft.com/office/drawing/2014/main" id="{A6B7D0FA-6586-49A6-B6D4-FDAEE72271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9483D137-D916-417A-917E-E7DFF12756A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</a:t>
            </a:r>
            <a:r>
              <a:rPr lang="pl-PL" sz="3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2023 </a:t>
            </a:r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="" xmlns:a16="http://schemas.microsoft.com/office/drawing/2014/main" id="{179EE300-E74F-4281-B03A-1F775032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110561"/>
              </p:ext>
            </p:extLst>
          </p:nvPr>
        </p:nvGraphicFramePr>
        <p:xfrm>
          <a:off x="498376" y="1921752"/>
          <a:ext cx="81472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FFFF00"/>
                          </a:solidFill>
                        </a:rPr>
                        <a:t>Przebudowa drogi gminnej nr 81,82</a:t>
                      </a:r>
                      <a:r>
                        <a:rPr lang="pl-PL" baseline="0" dirty="0" smtClean="0">
                          <a:solidFill>
                            <a:srgbClr val="FFFF00"/>
                          </a:solidFill>
                        </a:rPr>
                        <a:t>,83 w miejscowości Władysławowo</a:t>
                      </a:r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100.000,00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97.170,00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97,17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6" y="4581128"/>
            <a:ext cx="3024336" cy="202184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120" y="4577005"/>
            <a:ext cx="3030503" cy="2025963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666" y="3140968"/>
            <a:ext cx="3209859" cy="214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42089"/>
      </p:ext>
    </p:extLst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="" xmlns:a16="http://schemas.microsoft.com/office/drawing/2014/main" id="{A6B7D0FA-6586-49A6-B6D4-FDAEE72271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9483D137-D916-417A-917E-E7DFF12756A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</a:t>
            </a:r>
            <a:r>
              <a:rPr lang="pl-PL" sz="3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2023 </a:t>
            </a:r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="" xmlns:a16="http://schemas.microsoft.com/office/drawing/2014/main" id="{179EE300-E74F-4281-B03A-1F775032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3378011"/>
              </p:ext>
            </p:extLst>
          </p:nvPr>
        </p:nvGraphicFramePr>
        <p:xfrm>
          <a:off x="498376" y="1921752"/>
          <a:ext cx="8147247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FFFF00"/>
                          </a:solidFill>
                        </a:rPr>
                        <a:t>Przebudowa drogi gminnej w miejscowości Zębowo – w kierunku Tarnowca</a:t>
                      </a:r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90.000,00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89.790,00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99,77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6" y="4581128"/>
            <a:ext cx="3076952" cy="205701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671" y="4581128"/>
            <a:ext cx="3076952" cy="205701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429000"/>
            <a:ext cx="3092119" cy="206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59597"/>
      </p:ext>
    </p:extLst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="" xmlns:a16="http://schemas.microsoft.com/office/drawing/2014/main" id="{A6B7D0FA-6586-49A6-B6D4-FDAEE72271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9483D137-D916-417A-917E-E7DFF12756A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</a:t>
            </a:r>
            <a:r>
              <a:rPr lang="pl-PL" sz="3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2023 </a:t>
            </a:r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="" xmlns:a16="http://schemas.microsoft.com/office/drawing/2014/main" id="{179EE300-E74F-4281-B03A-1F775032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1280940"/>
              </p:ext>
            </p:extLst>
          </p:nvPr>
        </p:nvGraphicFramePr>
        <p:xfrm>
          <a:off x="498376" y="1921752"/>
          <a:ext cx="81472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FFFF00"/>
                          </a:solidFill>
                        </a:rPr>
                        <a:t>Przebudowa drogi gminnej w miejscowości Chmielinko</a:t>
                      </a:r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328.000,00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327.957,18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99,99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6" y="4433053"/>
            <a:ext cx="3209528" cy="214564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37" y="4433053"/>
            <a:ext cx="3205886" cy="214321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566" y="3115853"/>
            <a:ext cx="3218510" cy="21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58134"/>
      </p:ext>
    </p:extLst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="" xmlns:a16="http://schemas.microsoft.com/office/drawing/2014/main" id="{A6B7D0FA-6586-49A6-B6D4-FDAEE72271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9483D137-D916-417A-917E-E7DFF12756A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</a:t>
            </a:r>
            <a:r>
              <a:rPr lang="pl-PL" sz="3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2023 </a:t>
            </a:r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="" xmlns:a16="http://schemas.microsoft.com/office/drawing/2014/main" id="{179EE300-E74F-4281-B03A-1F775032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548765"/>
              </p:ext>
            </p:extLst>
          </p:nvPr>
        </p:nvGraphicFramePr>
        <p:xfrm>
          <a:off x="498376" y="1921752"/>
          <a:ext cx="81472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FFFF00"/>
                          </a:solidFill>
                        </a:rPr>
                        <a:t>Przebudowa drogi gminnej Zgierzynka</a:t>
                      </a:r>
                      <a:r>
                        <a:rPr lang="pl-PL" baseline="0" dirty="0" smtClean="0">
                          <a:solidFill>
                            <a:srgbClr val="FFFF00"/>
                          </a:solidFill>
                        </a:rPr>
                        <a:t> - Dąbrowa</a:t>
                      </a:r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98.000,00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94.847,76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96,79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1" y="3238952"/>
            <a:ext cx="3528391" cy="264629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17032"/>
            <a:ext cx="3528391" cy="26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99500"/>
      </p:ext>
    </p:extLst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="" xmlns:a16="http://schemas.microsoft.com/office/drawing/2014/main" id="{A6B7D0FA-6586-49A6-B6D4-FDAEE72271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9483D137-D916-417A-917E-E7DFF12756A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</a:t>
            </a:r>
            <a:r>
              <a:rPr lang="pl-PL" sz="3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2023 </a:t>
            </a:r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="" xmlns:a16="http://schemas.microsoft.com/office/drawing/2014/main" id="{179EE300-E74F-4281-B03A-1F775032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334505"/>
              </p:ext>
            </p:extLst>
          </p:nvPr>
        </p:nvGraphicFramePr>
        <p:xfrm>
          <a:off x="498376" y="1921752"/>
          <a:ext cx="81472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FFFF00"/>
                          </a:solidFill>
                        </a:rPr>
                        <a:t>Przebudowa drogi gminnej w miejscowości Pakosław</a:t>
                      </a:r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660.200,00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659.241,13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99,86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6" y="4581128"/>
            <a:ext cx="3026736" cy="202344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96" y="4581128"/>
            <a:ext cx="3026736" cy="202344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086129"/>
            <a:ext cx="2975992" cy="223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9294"/>
      </p:ext>
    </p:extLst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="" xmlns:a16="http://schemas.microsoft.com/office/drawing/2014/main" id="{A6B7D0FA-6586-49A6-B6D4-FDAEE72271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9483D137-D916-417A-917E-E7DFF12756A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</a:t>
            </a:r>
            <a:r>
              <a:rPr lang="pl-PL" sz="3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2023 </a:t>
            </a:r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="" xmlns:a16="http://schemas.microsoft.com/office/drawing/2014/main" id="{179EE300-E74F-4281-B03A-1F775032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9330204"/>
              </p:ext>
            </p:extLst>
          </p:nvPr>
        </p:nvGraphicFramePr>
        <p:xfrm>
          <a:off x="498376" y="1921752"/>
          <a:ext cx="81472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FFFF00"/>
                          </a:solidFill>
                        </a:rPr>
                        <a:t>Budowa chodnika w miejscowości Zębowo (ul.</a:t>
                      </a:r>
                      <a:r>
                        <a:rPr lang="pl-PL" baseline="0" dirty="0" smtClean="0">
                          <a:solidFill>
                            <a:srgbClr val="FFFF00"/>
                          </a:solidFill>
                        </a:rPr>
                        <a:t> Miłostowska)</a:t>
                      </a:r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57.516,48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57.516,47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100,00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38952"/>
            <a:ext cx="3863507" cy="258284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596" y="4005064"/>
            <a:ext cx="3832675" cy="256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52080"/>
      </p:ext>
    </p:extLst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="" xmlns:a16="http://schemas.microsoft.com/office/drawing/2014/main" id="{A6B7D0FA-6586-49A6-B6D4-FDAEE72271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9483D137-D916-417A-917E-E7DFF12756A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</a:t>
            </a:r>
            <a:r>
              <a:rPr lang="pl-PL" sz="3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2023 </a:t>
            </a:r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="" xmlns:a16="http://schemas.microsoft.com/office/drawing/2014/main" id="{179EE300-E74F-4281-B03A-1F775032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7932024"/>
              </p:ext>
            </p:extLst>
          </p:nvPr>
        </p:nvGraphicFramePr>
        <p:xfrm>
          <a:off x="498376" y="1921752"/>
          <a:ext cx="8147247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FFFF00"/>
                          </a:solidFill>
                        </a:rPr>
                        <a:t>Przebudowa drogi gminnej w miejscowości Zgierzynka                        w kierunku Brodów</a:t>
                      </a:r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95.000,00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76.752,00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80,80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08192"/>
            <a:ext cx="3639913" cy="243336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933056"/>
            <a:ext cx="3508281" cy="262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16030"/>
      </p:ext>
    </p:extLst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="" xmlns:a16="http://schemas.microsoft.com/office/drawing/2014/main" id="{A6B7D0FA-6586-49A6-B6D4-FDAEE72271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9483D137-D916-417A-917E-E7DFF12756A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</a:t>
            </a:r>
            <a:r>
              <a:rPr lang="pl-PL" sz="3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2023 </a:t>
            </a:r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="" xmlns:a16="http://schemas.microsoft.com/office/drawing/2014/main" id="{179EE300-E74F-4281-B03A-1F775032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166391"/>
              </p:ext>
            </p:extLst>
          </p:nvPr>
        </p:nvGraphicFramePr>
        <p:xfrm>
          <a:off x="498376" y="1921752"/>
          <a:ext cx="81472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FFFF00"/>
                          </a:solidFill>
                        </a:rPr>
                        <a:t>Modernizacja hali sportowej w Lwówku - oświetlenie</a:t>
                      </a:r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80.000,00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77.804,84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97,26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3238952"/>
            <a:ext cx="3552056" cy="266404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45024"/>
            <a:ext cx="3563180" cy="267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53274"/>
      </p:ext>
    </p:extLst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440160"/>
          </a:xfrm>
        </p:spPr>
        <p:txBody>
          <a:bodyPr>
            <a:normAutofit/>
          </a:bodyPr>
          <a:lstStyle/>
          <a:p>
            <a:pPr algn="ctr"/>
            <a:r>
              <a:rPr lang="pl-PL" sz="3000" dirty="0">
                <a:solidFill>
                  <a:schemeClr val="bg1"/>
                </a:solidFill>
              </a:rPr>
              <a:t>        </a:t>
            </a:r>
            <a:r>
              <a:rPr lang="pl-PL" sz="3000" cap="small" dirty="0">
                <a:solidFill>
                  <a:schemeClr val="bg1"/>
                </a:solidFill>
                <a:latin typeface="Arial Black" pitchFamily="34" charset="0"/>
              </a:rPr>
              <a:t>Wykonanie dochodów budżetu</a:t>
            </a:r>
            <a:br>
              <a:rPr lang="pl-PL" sz="3000" cap="small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pl-PL" sz="3000" cap="small" dirty="0">
                <a:solidFill>
                  <a:schemeClr val="bg1"/>
                </a:solidFill>
                <a:latin typeface="Arial Black" pitchFamily="34" charset="0"/>
              </a:rPr>
              <a:t>      za </a:t>
            </a:r>
            <a:r>
              <a:rPr lang="pl-PL" sz="3000" cap="small" dirty="0" smtClean="0">
                <a:solidFill>
                  <a:schemeClr val="bg1"/>
                </a:solidFill>
                <a:latin typeface="Arial Black" pitchFamily="34" charset="0"/>
              </a:rPr>
              <a:t>2023 </a:t>
            </a:r>
            <a:r>
              <a:rPr lang="pl-PL" sz="3000" cap="small" dirty="0">
                <a:solidFill>
                  <a:schemeClr val="bg1"/>
                </a:solidFill>
                <a:latin typeface="Arial Black" pitchFamily="34" charset="0"/>
              </a:rPr>
              <a:t>rok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167079"/>
              </p:ext>
            </p:extLst>
          </p:nvPr>
        </p:nvGraphicFramePr>
        <p:xfrm>
          <a:off x="179512" y="980727"/>
          <a:ext cx="8568952" cy="5883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77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94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856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4889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FFFF00"/>
                          </a:solidFill>
                        </a:rPr>
                        <a:t>WYSZCZEGÓLNIENIE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FFFF00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FFFF00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FFFF00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4889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Udziały w PIT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/>
                        <a:t>5.922.561,00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/>
                        <a:t>5.922.561,00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100,00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4889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Udziały w CIT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/>
                        <a:t>266.951,00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/>
                        <a:t>266.951,00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100,00</a:t>
                      </a:r>
                      <a:endParaRPr lang="pl-PL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4889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Podatek od nieruchomości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/>
                        <a:t>10.376.769,00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/>
                        <a:t>9.646.441,06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92,97</a:t>
                      </a:r>
                      <a:endParaRPr lang="pl-PL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4889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Podatek rolny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/>
                        <a:t>1.392.870,00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/>
                        <a:t>1.363.074,43  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97,86</a:t>
                      </a:r>
                      <a:endParaRPr lang="pl-PL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8445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Podatek od środków transportowych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/>
                        <a:t>352.227,00</a:t>
                      </a:r>
                      <a:endParaRPr lang="pl-PL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/>
                        <a:t>339.754,98</a:t>
                      </a:r>
                      <a:endParaRPr lang="pl-PL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96,46</a:t>
                      </a:r>
                      <a:endParaRPr lang="pl-PL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6371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Opłata za śmieci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/>
                        <a:t>2.661.946,00</a:t>
                      </a:r>
                      <a:endParaRPr lang="pl-PL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/>
                        <a:t>2.553.178,18</a:t>
                      </a:r>
                      <a:endParaRPr lang="pl-PL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95,92</a:t>
                      </a:r>
                      <a:endParaRPr lang="pl-PL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4889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Dotacje § </a:t>
                      </a:r>
                      <a:r>
                        <a:rPr lang="pl-PL" sz="1600" b="1" dirty="0" smtClean="0"/>
                        <a:t>2010 i</a:t>
                      </a:r>
                      <a:r>
                        <a:rPr lang="pl-PL" sz="1600" b="1" baseline="0" dirty="0" smtClean="0"/>
                        <a:t> </a:t>
                      </a:r>
                      <a:r>
                        <a:rPr kumimoji="0" lang="pl-PL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§ 2060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/>
                        <a:t>6.461.027,58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/>
                        <a:t>6.390.913,50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98,92</a:t>
                      </a:r>
                      <a:endParaRPr lang="pl-PL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4889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Dotacje § 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/>
                        <a:t>1.062.154,01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/>
                        <a:t>1.045.895,72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98,47</a:t>
                      </a:r>
                      <a:endParaRPr lang="pl-PL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4889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Subwencja ogółem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/>
                        <a:t>15.030.932,00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/>
                        <a:t>15.030.932,00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100,00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4889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Subwencja uzupełniająca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/>
                        <a:t>2.443.531,50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/>
                        <a:t>2.443.531,50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100,00</a:t>
                      </a:r>
                      <a:endParaRPr lang="pl-PL" sz="1600" b="1" dirty="0"/>
                    </a:p>
                  </a:txBody>
                  <a:tcPr/>
                </a:tc>
              </a:tr>
              <a:tr h="578445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Pozyskane środki zewnętrzne inwestycyjne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>
                          <a:solidFill>
                            <a:schemeClr val="bg1"/>
                          </a:solidFill>
                        </a:rPr>
                        <a:t>16.069.494,02</a:t>
                      </a:r>
                      <a:endParaRPr lang="pl-PL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/>
                        <a:t>14.003.190,02</a:t>
                      </a:r>
                      <a:endParaRPr lang="pl-PL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87,15</a:t>
                      </a:r>
                      <a:endParaRPr lang="pl-PL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4889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Wpływy z dzierżaw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/>
                        <a:t>184.375,00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/>
                        <a:t>180.219,02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97,75</a:t>
                      </a:r>
                      <a:endParaRPr lang="pl-PL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34889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Środki</a:t>
                      </a:r>
                      <a:r>
                        <a:rPr lang="pl-PL" sz="1600" b="1" baseline="0" dirty="0" smtClean="0"/>
                        <a:t> z Funduszu Pomocy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/>
                        <a:t>721.239,42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/>
                        <a:t>715.939,01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99,27</a:t>
                      </a:r>
                      <a:endParaRPr lang="pl-PL" sz="1600" b="1" dirty="0"/>
                    </a:p>
                  </a:txBody>
                  <a:tcPr/>
                </a:tc>
              </a:tr>
              <a:tr h="334889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Pozostałe dochody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/>
                        <a:t>4.565.577,85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/>
                        <a:t>3.257.204,97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71,35</a:t>
                      </a:r>
                      <a:endParaRPr lang="pl-PL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65334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SUMA</a:t>
                      </a:r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67.511.655,38</a:t>
                      </a:r>
                      <a:endParaRPr lang="pl-PL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63.159.786,39</a:t>
                      </a:r>
                      <a:endParaRPr lang="pl-PL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93,56</a:t>
                      </a:r>
                      <a:endParaRPr lang="pl-PL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7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72007"/>
            <a:ext cx="720081" cy="90872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="" xmlns:a16="http://schemas.microsoft.com/office/drawing/2014/main" id="{A6B7D0FA-6586-49A6-B6D4-FDAEE72271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9483D137-D916-417A-917E-E7DFF12756A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</a:t>
            </a:r>
            <a:r>
              <a:rPr lang="pl-PL" sz="3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2023 </a:t>
            </a:r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="" xmlns:a16="http://schemas.microsoft.com/office/drawing/2014/main" id="{179EE300-E74F-4281-B03A-1F775032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4046161"/>
              </p:ext>
            </p:extLst>
          </p:nvPr>
        </p:nvGraphicFramePr>
        <p:xfrm>
          <a:off x="498376" y="1921752"/>
          <a:ext cx="81472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FFFF00"/>
                          </a:solidFill>
                        </a:rPr>
                        <a:t>Przebudowa pomnika w Lwówku</a:t>
                      </a:r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147.000,00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143.872,25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97,88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8481" y="4558209"/>
            <a:ext cx="2543944" cy="1907958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69" y="4567784"/>
            <a:ext cx="2955168" cy="221637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0710" y="3447029"/>
            <a:ext cx="2615952" cy="196196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132911"/>
            <a:ext cx="2855979" cy="214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3900"/>
      </p:ext>
    </p:extLst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="" xmlns:a16="http://schemas.microsoft.com/office/drawing/2014/main" id="{A6B7D0FA-6586-49A6-B6D4-FDAEE72271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9483D137-D916-417A-917E-E7DFF12756A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</a:t>
            </a:r>
            <a:r>
              <a:rPr lang="pl-PL" sz="3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2023 </a:t>
            </a:r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="" xmlns:a16="http://schemas.microsoft.com/office/drawing/2014/main" id="{179EE300-E74F-4281-B03A-1F775032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9645481"/>
              </p:ext>
            </p:extLst>
          </p:nvPr>
        </p:nvGraphicFramePr>
        <p:xfrm>
          <a:off x="498376" y="1921752"/>
          <a:ext cx="81472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FFFF00"/>
                          </a:solidFill>
                        </a:rPr>
                        <a:t>Przebudowa pomnika w Lwówku (c.d.)</a:t>
                      </a:r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147.000,00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143.872,25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97,88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3249343"/>
            <a:ext cx="2232248" cy="337610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341695"/>
            <a:ext cx="4603995" cy="31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332"/>
      </p:ext>
    </p:extLst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902271"/>
              </p:ext>
            </p:extLst>
          </p:nvPr>
        </p:nvGraphicFramePr>
        <p:xfrm>
          <a:off x="941783" y="2200393"/>
          <a:ext cx="7745017" cy="2188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58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46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482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762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28607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TREŚĆ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PLAN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WYKONANIE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% WYKONANIA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pl-PL" sz="1900" b="1" u="none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l-PL" sz="1900" b="1" u="none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RAZEM SOŁECTWA GMINY LWÓWEK</a:t>
                      </a:r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9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l-PL" sz="19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577.607,49</a:t>
                      </a:r>
                      <a:endParaRPr lang="pl-PL" sz="19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9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l-PL" sz="19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573.040,15</a:t>
                      </a:r>
                      <a:endParaRPr lang="pl-PL" sz="19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9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l-PL" sz="19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99,21</a:t>
                      </a:r>
                      <a:endParaRPr lang="pl-PL" sz="19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07604" y="274638"/>
            <a:ext cx="7679196" cy="1143000"/>
          </a:xfrm>
        </p:spPr>
        <p:txBody>
          <a:bodyPr>
            <a:noAutofit/>
          </a:bodyPr>
          <a:lstStyle/>
          <a:p>
            <a:pPr algn="ctr"/>
            <a:r>
              <a:rPr lang="pl-PL" sz="2800" cap="small" dirty="0">
                <a:solidFill>
                  <a:schemeClr val="tx1"/>
                </a:solidFill>
                <a:latin typeface="Arial Black" pitchFamily="34" charset="0"/>
              </a:rPr>
              <a:t>Wykonanie wydatków zrealizowanych </a:t>
            </a:r>
            <a:br>
              <a:rPr lang="pl-PL" sz="28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2800" cap="small" dirty="0">
                <a:solidFill>
                  <a:schemeClr val="tx1"/>
                </a:solidFill>
                <a:latin typeface="Arial Black" pitchFamily="34" charset="0"/>
              </a:rPr>
              <a:t>w ramach funduszu sołeckiego </a:t>
            </a:r>
            <a:br>
              <a:rPr lang="pl-PL" sz="28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2800" cap="small" dirty="0">
                <a:solidFill>
                  <a:schemeClr val="tx1"/>
                </a:solidFill>
                <a:latin typeface="Arial Black" pitchFamily="34" charset="0"/>
              </a:rPr>
              <a:t>za </a:t>
            </a:r>
            <a:r>
              <a:rPr lang="pl-PL" sz="2800" cap="small" dirty="0" smtClean="0">
                <a:solidFill>
                  <a:schemeClr val="tx1"/>
                </a:solidFill>
                <a:latin typeface="Arial Black" pitchFamily="34" charset="0"/>
              </a:rPr>
              <a:t>2023 </a:t>
            </a:r>
            <a:r>
              <a:rPr lang="pl-PL" sz="2800" cap="small" dirty="0">
                <a:solidFill>
                  <a:schemeClr val="tx1"/>
                </a:solidFill>
                <a:latin typeface="Arial Black" pitchFamily="34" charset="0"/>
              </a:rPr>
              <a:t>rok</a:t>
            </a:r>
            <a:endParaRPr lang="pl-PL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5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161813"/>
              </p:ext>
            </p:extLst>
          </p:nvPr>
        </p:nvGraphicFramePr>
        <p:xfrm>
          <a:off x="179512" y="2996952"/>
          <a:ext cx="8712968" cy="181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802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782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782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l-PL" sz="2000" dirty="0">
                        <a:solidFill>
                          <a:srgbClr val="FFFF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WYKONANIE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%</a:t>
                      </a:r>
                      <a:r>
                        <a:rPr lang="pl-PL" sz="2000" baseline="0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 WYKONANIA</a:t>
                      </a:r>
                      <a:endParaRPr lang="pl-PL" sz="2000" dirty="0">
                        <a:solidFill>
                          <a:srgbClr val="FFFF00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Dochody</a:t>
                      </a:r>
                      <a:r>
                        <a:rPr lang="pl-PL" sz="1800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bieżące</a:t>
                      </a:r>
                      <a:endParaRPr lang="pl-PL" sz="18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50.909.161,36</a:t>
                      </a:r>
                      <a:endParaRPr lang="pl-PL" sz="18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49.164.251,54</a:t>
                      </a:r>
                      <a:endParaRPr lang="pl-PL" sz="18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96,57</a:t>
                      </a:r>
                      <a:endParaRPr lang="pl-PL" sz="18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Wydatki bieżące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51.007.779,57</a:t>
                      </a:r>
                      <a:endParaRPr lang="pl-PL" sz="18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47.852.320,10</a:t>
                      </a:r>
                      <a:endParaRPr lang="pl-PL" sz="18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93,81</a:t>
                      </a:r>
                      <a:endParaRPr lang="pl-PL" sz="18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Różnica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-98.618,21</a:t>
                      </a:r>
                      <a:endParaRPr lang="pl-PL" sz="18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+1.311.931,44</a:t>
                      </a:r>
                      <a:endParaRPr lang="pl-PL" sz="18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8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475656" y="692696"/>
            <a:ext cx="7221488" cy="1143000"/>
          </a:xfrm>
        </p:spPr>
        <p:txBody>
          <a:bodyPr>
            <a:noAutofit/>
          </a:bodyPr>
          <a:lstStyle/>
          <a:p>
            <a:pPr algn="ctr"/>
            <a:r>
              <a:rPr lang="pl-PL" sz="2900" cap="small" dirty="0">
                <a:solidFill>
                  <a:schemeClr val="tx1"/>
                </a:solidFill>
                <a:latin typeface="Arial Black" pitchFamily="34" charset="0"/>
              </a:rPr>
              <a:t>Porównanie wykonania dochodów </a:t>
            </a:r>
            <a:br>
              <a:rPr lang="pl-PL" sz="29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2900" cap="small" dirty="0">
                <a:solidFill>
                  <a:schemeClr val="tx1"/>
                </a:solidFill>
                <a:latin typeface="Arial Black" pitchFamily="34" charset="0"/>
              </a:rPr>
              <a:t>i wydatków bieżących budżetu Miasta i Gminy Lwówek za </a:t>
            </a:r>
            <a:r>
              <a:rPr lang="pl-PL" sz="2900" cap="small" dirty="0" smtClean="0">
                <a:solidFill>
                  <a:schemeClr val="tx1"/>
                </a:solidFill>
                <a:latin typeface="Arial Black" pitchFamily="34" charset="0"/>
              </a:rPr>
              <a:t>2023 </a:t>
            </a:r>
            <a:r>
              <a:rPr lang="pl-PL" sz="2900" cap="small" dirty="0">
                <a:solidFill>
                  <a:schemeClr val="tx1"/>
                </a:solidFill>
                <a:latin typeface="Arial Black" pitchFamily="34" charset="0"/>
              </a:rPr>
              <a:t>r. jako spełnienie wymogu - art. 242 ust. 2 </a:t>
            </a:r>
            <a:r>
              <a:rPr lang="pl-PL" sz="2900" cap="small" dirty="0" err="1">
                <a:solidFill>
                  <a:schemeClr val="tx1"/>
                </a:solidFill>
                <a:latin typeface="Arial Black" pitchFamily="34" charset="0"/>
              </a:rPr>
              <a:t>ufp</a:t>
            </a:r>
            <a:endParaRPr lang="pl-PL" sz="2900" cap="small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5" name="Symbol zastępczy zawartości 3" descr="Herb_Lwówek.jpg"/>
          <p:cNvPicPr>
            <a:picLocks noGrp="1"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1415" y="404664"/>
            <a:ext cx="936104" cy="1159041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393008"/>
              </p:ext>
            </p:extLst>
          </p:nvPr>
        </p:nvGraphicFramePr>
        <p:xfrm>
          <a:off x="935596" y="2348880"/>
          <a:ext cx="7272808" cy="3407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2048">
                <a:tc gridSpan="2">
                  <a:txBody>
                    <a:bodyPr/>
                    <a:lstStyle/>
                    <a:p>
                      <a:pPr algn="ctr"/>
                      <a:endParaRPr lang="pl-PL" sz="2000" b="1" baseline="0" dirty="0">
                        <a:solidFill>
                          <a:srgbClr val="FFFF00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2000" b="1" baseline="0" dirty="0">
                        <a:solidFill>
                          <a:srgbClr val="FFFF00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cap="small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Wykup obligacji w </a:t>
                      </a:r>
                      <a:r>
                        <a:rPr lang="pl-PL" sz="2000" b="1" cap="small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pl-PL" sz="2000" b="1" cap="small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roku  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 smtClean="0">
                          <a:latin typeface="Arial Black" pitchFamily="34" charset="0"/>
                        </a:rPr>
                        <a:t>1.987.000,00</a:t>
                      </a:r>
                      <a:endParaRPr lang="pl-PL" sz="18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cap="small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Przychody – spłata pożyczek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 smtClean="0">
                          <a:latin typeface="Arial Black" pitchFamily="34" charset="0"/>
                        </a:rPr>
                        <a:t>16.119,00</a:t>
                      </a:r>
                      <a:endParaRPr lang="pl-PL" sz="18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cap="small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Emisja obligacji w 2023 roku</a:t>
                      </a:r>
                      <a:endParaRPr lang="pl-PL" sz="2000" b="1" cap="small" baseline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 smtClean="0">
                          <a:latin typeface="Arial Black" pitchFamily="34" charset="0"/>
                        </a:rPr>
                        <a:t>2.000.000,00</a:t>
                      </a:r>
                      <a:endParaRPr lang="pl-PL" sz="18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cap="small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Zadłużenie Gminy na dzień </a:t>
                      </a:r>
                      <a:r>
                        <a:rPr lang="pl-PL" sz="2000" b="1" cap="small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31.12.2023 </a:t>
                      </a:r>
                      <a:r>
                        <a:rPr lang="pl-PL" sz="2000" b="1" cap="small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2000" b="1" cap="small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2000" b="1" cap="small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 stanowi: 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endParaRPr lang="pl-PL" sz="1800" b="1" dirty="0">
                        <a:latin typeface="Arial Black" pitchFamily="34" charset="0"/>
                      </a:endParaRPr>
                    </a:p>
                    <a:p>
                      <a:pPr algn="r"/>
                      <a:r>
                        <a:rPr lang="pl-PL" sz="1800" b="1" dirty="0" smtClean="0">
                          <a:latin typeface="Arial Black" pitchFamily="34" charset="0"/>
                        </a:rPr>
                        <a:t>12.450.000,00</a:t>
                      </a:r>
                      <a:endParaRPr lang="pl-PL" sz="1800" b="1" dirty="0">
                        <a:latin typeface="Arial Black" pitchFamily="34" charset="0"/>
                      </a:endParaRPr>
                    </a:p>
                    <a:p>
                      <a:pPr algn="r"/>
                      <a:endParaRPr lang="pl-PL" sz="1800" b="1" dirty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</a:rPr>
                        <a:t>tj. </a:t>
                      </a:r>
                      <a:r>
                        <a:rPr lang="pl-PL" sz="1800" b="1" dirty="0" smtClean="0">
                          <a:latin typeface="Arial Black" pitchFamily="34" charset="0"/>
                        </a:rPr>
                        <a:t>19,72%</a:t>
                      </a:r>
                      <a:endParaRPr lang="pl-PL" sz="1800" b="1" dirty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pl-PL" sz="1800" b="1" cap="small" baseline="0" dirty="0">
                          <a:latin typeface="Arial Black" pitchFamily="34" charset="0"/>
                        </a:rPr>
                        <a:t>zadłużenia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11560" y="53555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000" cap="small" dirty="0">
                <a:latin typeface="Arial Black" pitchFamily="34" charset="0"/>
              </a:rPr>
              <a:t>   </a:t>
            </a:r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Wykonanie ogółem budżetu </a:t>
            </a:r>
            <a:b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Miasta i Gminy Lwówek  </a:t>
            </a:r>
            <a:b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     za </a:t>
            </a:r>
            <a:r>
              <a:rPr lang="pl-PL" sz="3300" cap="small" dirty="0" smtClean="0">
                <a:solidFill>
                  <a:schemeClr val="tx1"/>
                </a:solidFill>
                <a:latin typeface="Arial Black" pitchFamily="34" charset="0"/>
              </a:rPr>
              <a:t>2023 </a:t>
            </a:r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rok</a:t>
            </a:r>
            <a:endParaRPr lang="pl-PL" sz="33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7696" y="535550"/>
            <a:ext cx="934198" cy="115668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974875"/>
              </p:ext>
            </p:extLst>
          </p:nvPr>
        </p:nvGraphicFramePr>
        <p:xfrm>
          <a:off x="251520" y="1844824"/>
          <a:ext cx="8568952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162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27095">
                <a:tc>
                  <a:txBody>
                    <a:bodyPr/>
                    <a:lstStyle/>
                    <a:p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PLAN</a:t>
                      </a:r>
                      <a:endParaRPr lang="pl-PL" sz="2000" b="1" baseline="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baseline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WYKONANIE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baseline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% WYKONANIA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08341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DOCHODY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latin typeface="Arial" pitchFamily="34" charset="0"/>
                          <a:cs typeface="Arial" pitchFamily="34" charset="0"/>
                        </a:rPr>
                        <a:t>67.511.655,38</a:t>
                      </a:r>
                      <a:endParaRPr lang="pl-PL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latin typeface="Arial" pitchFamily="34" charset="0"/>
                          <a:cs typeface="Arial" pitchFamily="34" charset="0"/>
                        </a:rPr>
                        <a:t>63.159.786,39</a:t>
                      </a:r>
                      <a:endParaRPr lang="pl-PL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latin typeface="Arial" pitchFamily="34" charset="0"/>
                          <a:cs typeface="Arial" pitchFamily="34" charset="0"/>
                        </a:rPr>
                        <a:t>93,56</a:t>
                      </a:r>
                      <a:endParaRPr lang="pl-PL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709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WYDATKI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latin typeface="Arial" pitchFamily="34" charset="0"/>
                          <a:cs typeface="Arial" pitchFamily="34" charset="0"/>
                        </a:rPr>
                        <a:t>71.837.870,89</a:t>
                      </a:r>
                      <a:endParaRPr lang="pl-PL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>
                          <a:latin typeface="Arial" pitchFamily="34" charset="0"/>
                          <a:cs typeface="Arial" pitchFamily="34" charset="0"/>
                        </a:rPr>
                        <a:t>65.346.499,91</a:t>
                      </a:r>
                      <a:endParaRPr lang="pl-PL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90,97</a:t>
                      </a:r>
                      <a:endParaRPr lang="pl-PL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955229" y="25152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Wykonanie ogółem budżetu </a:t>
            </a:r>
            <a:b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Miasta i Gminy Lwówek </a:t>
            </a:r>
            <a:b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za </a:t>
            </a:r>
            <a:r>
              <a:rPr lang="pl-PL" sz="3000" cap="small" dirty="0" smtClean="0">
                <a:solidFill>
                  <a:schemeClr val="tx1"/>
                </a:solidFill>
                <a:latin typeface="Arial Black" pitchFamily="34" charset="0"/>
              </a:rPr>
              <a:t>2023 </a:t>
            </a:r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rok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313066"/>
              </p:ext>
            </p:extLst>
          </p:nvPr>
        </p:nvGraphicFramePr>
        <p:xfrm>
          <a:off x="323528" y="1556792"/>
          <a:ext cx="8533005" cy="475294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683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242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76449">
                <a:tc gridSpan="2">
                  <a:txBody>
                    <a:bodyPr/>
                    <a:lstStyle/>
                    <a:p>
                      <a:pPr algn="l"/>
                      <a:r>
                        <a:rPr lang="pl-PL" sz="1600" b="1" baseline="0" dirty="0">
                          <a:latin typeface="Arial Black" panose="020B0A04020102020204" pitchFamily="34" charset="0"/>
                        </a:rPr>
                        <a:t>Wartość mienia ogółem wynosi,</a:t>
                      </a:r>
                    </a:p>
                    <a:p>
                      <a:pPr algn="l"/>
                      <a:r>
                        <a:rPr lang="pl-PL" sz="1600" b="1" baseline="0" dirty="0">
                          <a:latin typeface="Arial Black" panose="020B0A04020102020204" pitchFamily="34" charset="0"/>
                        </a:rPr>
                        <a:t>w tym: największą grupę stanowią budynki, budowle, obiekty inżynieryjne i urządzenia techniczne</a:t>
                      </a:r>
                      <a:endParaRPr lang="pl-PL" sz="1600" b="1" baseline="0" dirty="0">
                        <a:solidFill>
                          <a:srgbClr val="FFFF00"/>
                        </a:solidFill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132.819.988,02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r"/>
                      <a:endParaRPr lang="pl-PL" sz="1600" b="1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3183">
                <a:tc gridSpan="2">
                  <a:txBody>
                    <a:bodyPr/>
                    <a:lstStyle/>
                    <a:p>
                      <a:pPr algn="l"/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Umorzenie mienia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45.420.550,03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6390">
                <a:tc gridSpan="2">
                  <a:txBody>
                    <a:bodyPr/>
                    <a:lstStyle/>
                    <a:p>
                      <a:pPr algn="l"/>
                      <a:r>
                        <a:rPr lang="pl-PL" sz="1600" b="1" baseline="0" dirty="0">
                          <a:latin typeface="Arial Black" panose="020B0A04020102020204" pitchFamily="34" charset="0"/>
                        </a:rPr>
                        <a:t>Stan  gruntów gminnych – </a:t>
                      </a:r>
                      <a:r>
                        <a:rPr lang="pl-PL" sz="1600" b="1" baseline="0" dirty="0" smtClean="0">
                          <a:latin typeface="Arial Black" panose="020B0A04020102020204" pitchFamily="34" charset="0"/>
                        </a:rPr>
                        <a:t>480,1806 </a:t>
                      </a:r>
                      <a:r>
                        <a:rPr lang="pl-PL" sz="1600" b="1" baseline="0" dirty="0">
                          <a:latin typeface="Arial Black" panose="020B0A04020102020204" pitchFamily="34" charset="0"/>
                        </a:rPr>
                        <a:t>ha o wartości,</a:t>
                      </a:r>
                    </a:p>
                    <a:p>
                      <a:pPr algn="l"/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w tym: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pl-PL" sz="1600" b="1" baseline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pl-PL" sz="1600" b="1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7.670.255,31</a:t>
                      </a:r>
                      <a:endParaRPr lang="pl-PL" sz="1600" b="1" baseline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r"/>
                      <a:endParaRPr lang="pl-PL" sz="1600" b="1" baseline="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algn="r"/>
                      <a:endParaRPr lang="pl-PL" sz="1600" b="1" baseline="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algn="r"/>
                      <a:endParaRPr lang="pl-PL" sz="1600" b="1" baseline="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algn="r"/>
                      <a:endParaRPr lang="pl-PL" sz="1600" b="1" baseline="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algn="r"/>
                      <a:endParaRPr lang="pl-PL" sz="1600" b="1" baseline="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algn="r"/>
                      <a:endParaRPr lang="pl-PL" sz="1600" b="1" baseline="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algn="r"/>
                      <a:endParaRPr lang="pl-PL" sz="1600" b="1" baseline="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algn="r"/>
                      <a:endParaRPr lang="pl-PL" sz="1600" b="1" baseline="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53129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użytki  rolne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grunty leśne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tereny zabudowane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drogi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grunty pod wodami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nieużytki i inne</a:t>
                      </a: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pl-PL" sz="1600" b="1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125,0602 </a:t>
                      </a: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ha</a:t>
                      </a:r>
                    </a:p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9,2978 ha</a:t>
                      </a:r>
                    </a:p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pl-PL" sz="1600" b="1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35,7942 </a:t>
                      </a: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ha</a:t>
                      </a:r>
                    </a:p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pl-PL" sz="1600" b="1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292,8984 </a:t>
                      </a: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ha</a:t>
                      </a:r>
                    </a:p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pl-PL" sz="1600" b="1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10,0100 </a:t>
                      </a: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ha</a:t>
                      </a:r>
                    </a:p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7,1188 ha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4352">
                <a:tc gridSpan="2">
                  <a:txBody>
                    <a:bodyPr/>
                    <a:lstStyle/>
                    <a:p>
                      <a:pPr algn="l"/>
                      <a:r>
                        <a:rPr lang="pl-PL" sz="1600" b="1" baseline="0" dirty="0">
                          <a:latin typeface="Arial Black" panose="020B0A04020102020204" pitchFamily="34" charset="0"/>
                        </a:rPr>
                        <a:t>Dochody uzyskane z mienia w </a:t>
                      </a:r>
                      <a:r>
                        <a:rPr lang="pl-PL" sz="1600" b="1" baseline="0" dirty="0" smtClean="0">
                          <a:latin typeface="Arial Black" panose="020B0A04020102020204" pitchFamily="34" charset="0"/>
                        </a:rPr>
                        <a:t>2023 </a:t>
                      </a:r>
                      <a:r>
                        <a:rPr lang="pl-PL" sz="1600" b="1" baseline="0" dirty="0">
                          <a:latin typeface="Arial Black" panose="020B0A04020102020204" pitchFamily="34" charset="0"/>
                        </a:rPr>
                        <a:t>roku wynoszą</a:t>
                      </a:r>
                      <a:endParaRPr lang="pl-PL" sz="1600" b="1" baseline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871.479,09</a:t>
                      </a:r>
                      <a:endParaRPr lang="pl-PL" sz="1600" b="1" baseline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76449">
                <a:tc gridSpan="2">
                  <a:txBody>
                    <a:bodyPr/>
                    <a:lstStyle/>
                    <a:p>
                      <a:pPr algn="r"/>
                      <a:r>
                        <a:rPr lang="pl-PL" sz="1600" b="1" baseline="0" dirty="0">
                          <a:latin typeface="Arial Black" panose="020B0A04020102020204" pitchFamily="34" charset="0"/>
                        </a:rPr>
                        <a:t>Nakłady na mienie gminne wynoszą ogółem: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17.494.179,81</a:t>
                      </a:r>
                      <a:endParaRPr lang="pl-PL" sz="1600" b="1" baseline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6328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Informacja o stanie mienia komunalnego na dzień </a:t>
            </a:r>
            <a:r>
              <a:rPr lang="pl-PL" sz="3300" cap="small" dirty="0" smtClean="0">
                <a:solidFill>
                  <a:schemeClr val="tx1"/>
                </a:solidFill>
                <a:latin typeface="Arial Black" pitchFamily="34" charset="0"/>
              </a:rPr>
              <a:t>31.12.2023 </a:t>
            </a:r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r.</a:t>
            </a:r>
            <a:endParaRPr lang="pl-PL" sz="33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256435"/>
            <a:ext cx="817608" cy="101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78768"/>
      </p:ext>
    </p:extLst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274638"/>
            <a:ext cx="6993680" cy="1930226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Bilans jednostki budżetowej lub samorządowego zakładu budżetowego za </a:t>
            </a:r>
            <a:r>
              <a:rPr lang="pl-PL" sz="3000" cap="small" dirty="0" smtClean="0">
                <a:solidFill>
                  <a:schemeClr val="tx1"/>
                </a:solidFill>
                <a:latin typeface="Arial Black" pitchFamily="34" charset="0"/>
              </a:rPr>
              <a:t>2023 </a:t>
            </a:r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rok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2" name="Symbol zastępczy zawartości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7272808" cy="4768345"/>
          </a:xfrm>
        </p:spPr>
      </p:pic>
    </p:spTree>
    <p:extLst>
      <p:ext uri="{BB962C8B-B14F-4D97-AF65-F5344CB8AC3E}">
        <p14:creationId xmlns:p14="http://schemas.microsoft.com/office/powerpoint/2010/main" val="1573539425"/>
      </p:ext>
    </p:extLst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274638"/>
            <a:ext cx="6993680" cy="1930226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Bilans jednostki budżetowej lub samorządowego zakładu budżetowego za </a:t>
            </a:r>
            <a:r>
              <a:rPr lang="pl-PL" sz="3000" cap="small" dirty="0" smtClean="0">
                <a:solidFill>
                  <a:schemeClr val="tx1"/>
                </a:solidFill>
                <a:latin typeface="Arial Black" pitchFamily="34" charset="0"/>
              </a:rPr>
              <a:t>2023 </a:t>
            </a:r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rok (c.d.)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7931224" cy="4464496"/>
          </a:xfrm>
        </p:spPr>
      </p:pic>
    </p:spTree>
    <p:extLst>
      <p:ext uri="{BB962C8B-B14F-4D97-AF65-F5344CB8AC3E}">
        <p14:creationId xmlns:p14="http://schemas.microsoft.com/office/powerpoint/2010/main" val="151574974"/>
      </p:ext>
    </p:extLst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274638"/>
            <a:ext cx="6993680" cy="1930226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Bilans jednostki budżetowej lub samorządowego zakładu budżetowego za </a:t>
            </a:r>
            <a:r>
              <a:rPr lang="pl-PL" sz="3000" cap="small" dirty="0" smtClean="0">
                <a:solidFill>
                  <a:schemeClr val="tx1"/>
                </a:solidFill>
                <a:latin typeface="Arial Black" pitchFamily="34" charset="0"/>
              </a:rPr>
              <a:t>2023 </a:t>
            </a:r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rok (c.d.)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40"/>
            <a:ext cx="7415576" cy="4761732"/>
          </a:xfrm>
        </p:spPr>
      </p:pic>
    </p:spTree>
    <p:extLst>
      <p:ext uri="{BB962C8B-B14F-4D97-AF65-F5344CB8AC3E}">
        <p14:creationId xmlns:p14="http://schemas.microsoft.com/office/powerpoint/2010/main" val="4293192202"/>
      </p:ext>
    </p:extLst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864028"/>
              </p:ext>
            </p:extLst>
          </p:nvPr>
        </p:nvGraphicFramePr>
        <p:xfrm>
          <a:off x="395536" y="1570039"/>
          <a:ext cx="8291264" cy="4954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265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04499">
                <a:tc>
                  <a:txBody>
                    <a:bodyPr/>
                    <a:lstStyle/>
                    <a:p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PLAN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WYKONANIE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2414"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SUBWENCJE</a:t>
                      </a:r>
                      <a:endParaRPr lang="pl-PL" sz="20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Arial Black" pitchFamily="34" charset="0"/>
                        </a:rPr>
                        <a:t>17.474.463,50</a:t>
                      </a:r>
                      <a:endParaRPr lang="pl-PL" sz="18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Arial Black" pitchFamily="34" charset="0"/>
                        </a:rPr>
                        <a:t>17.474.463,50</a:t>
                      </a:r>
                      <a:endParaRPr lang="pl-PL" sz="18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</a:rPr>
                        <a:t>100,00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26384">
                <a:tc>
                  <a:txBody>
                    <a:bodyPr/>
                    <a:lstStyle/>
                    <a:p>
                      <a:r>
                        <a:rPr lang="pl-PL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DOTACJE </a:t>
                      </a:r>
                    </a:p>
                    <a:p>
                      <a:r>
                        <a:rPr lang="pl-PL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(na</a:t>
                      </a:r>
                      <a:r>
                        <a:rPr lang="pl-PL" sz="20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zadania zlecone i własne)</a:t>
                      </a:r>
                      <a:endParaRPr lang="pl-PL" sz="20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Arial Black" pitchFamily="34" charset="0"/>
                        </a:rPr>
                        <a:t>7.523.181,59</a:t>
                      </a:r>
                      <a:endParaRPr lang="pl-PL" sz="18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Arial Black" pitchFamily="34" charset="0"/>
                        </a:rPr>
                        <a:t>7.436.809,22</a:t>
                      </a:r>
                      <a:endParaRPr lang="pl-PL" sz="18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Arial Black" pitchFamily="34" charset="0"/>
                        </a:rPr>
                        <a:t>98,86</a:t>
                      </a:r>
                      <a:endParaRPr lang="pl-PL" sz="18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4499">
                <a:tc>
                  <a:txBody>
                    <a:bodyPr/>
                    <a:lstStyle/>
                    <a:p>
                      <a:r>
                        <a:rPr lang="pl-PL" sz="20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Dochody majątkowe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Arial Black" pitchFamily="34" charset="0"/>
                        </a:rPr>
                        <a:t>16.602.494,02</a:t>
                      </a:r>
                      <a:endParaRPr lang="pl-PL" sz="18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Arial Black" pitchFamily="34" charset="0"/>
                        </a:rPr>
                        <a:t>13.995.534,85</a:t>
                      </a:r>
                      <a:endParaRPr lang="pl-PL" sz="18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Arial Black" pitchFamily="34" charset="0"/>
                        </a:rPr>
                        <a:t>84,30</a:t>
                      </a:r>
                      <a:endParaRPr lang="pl-PL" sz="18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41179">
                <a:tc>
                  <a:txBody>
                    <a:bodyPr/>
                    <a:lstStyle/>
                    <a:p>
                      <a:r>
                        <a:rPr lang="pl-PL" sz="20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Podatki, opłaty </a:t>
                      </a:r>
                      <a:br>
                        <a:rPr lang="pl-PL" sz="20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pl-PL" sz="20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 pozostałe dochody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Arial Black" pitchFamily="34" charset="0"/>
                        </a:rPr>
                        <a:t>25.911.516,27</a:t>
                      </a:r>
                      <a:endParaRPr lang="pl-PL" sz="18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Arial Black" pitchFamily="34" charset="0"/>
                        </a:rPr>
                        <a:t>24.252.978,82</a:t>
                      </a:r>
                      <a:endParaRPr lang="pl-PL" sz="18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Arial Black" pitchFamily="34" charset="0"/>
                        </a:rPr>
                        <a:t>93,56</a:t>
                      </a:r>
                      <a:endParaRPr lang="pl-PL" sz="18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55975">
                <a:tc>
                  <a:txBody>
                    <a:bodyPr/>
                    <a:lstStyle/>
                    <a:p>
                      <a:pPr algn="ctr"/>
                      <a:r>
                        <a:rPr lang="pl-PL" sz="2000" b="1" u="none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SUMA</a:t>
                      </a:r>
                    </a:p>
                  </a:txBody>
                  <a:tcPr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67.511.655,38</a:t>
                      </a:r>
                      <a:endParaRPr lang="pl-PL" sz="1800" b="1" dirty="0">
                        <a:solidFill>
                          <a:srgbClr val="FFFF0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63.159.786,39</a:t>
                      </a:r>
                      <a:endParaRPr lang="pl-PL" sz="1800" b="1" dirty="0">
                        <a:solidFill>
                          <a:srgbClr val="FFFF0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 smtClean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93,56</a:t>
                      </a:r>
                      <a:endParaRPr lang="pl-PL" sz="1800" b="0" dirty="0">
                        <a:solidFill>
                          <a:srgbClr val="FFFF0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	</a:t>
            </a:r>
          </a:p>
        </p:txBody>
      </p:sp>
      <p:sp>
        <p:nvSpPr>
          <p:cNvPr id="7" name="Tytuł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</a:t>
            </a:r>
            <a:r>
              <a:rPr kumimoji="0" lang="pl-PL" sz="3000" b="1" i="0" u="none" strike="noStrike" kern="1200" cap="small" spc="0" normalizeH="0" noProof="0" dirty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Wykonanie dochodów budżetu</a:t>
            </a:r>
            <a:br>
              <a:rPr kumimoji="0" lang="pl-PL" sz="3000" b="1" i="0" u="none" strike="noStrike" kern="1200" cap="small" spc="0" normalizeH="0" noProof="0" dirty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pl-PL" sz="3000" b="1" i="0" u="none" strike="noStrike" kern="1200" cap="small" spc="0" normalizeH="0" noProof="0" dirty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    za </a:t>
            </a:r>
            <a:r>
              <a:rPr kumimoji="0" lang="pl-PL" sz="3000" b="1" i="0" u="none" strike="noStrike" kern="1200" cap="small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2023 </a:t>
            </a:r>
            <a:r>
              <a:rPr kumimoji="0" lang="pl-PL" sz="3000" b="1" i="0" u="none" strike="noStrike" kern="1200" cap="small" spc="0" normalizeH="0" noProof="0" dirty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rok </a:t>
            </a:r>
            <a:br>
              <a:rPr kumimoji="0" lang="pl-PL" sz="3000" b="1" i="0" u="none" strike="noStrike" kern="1200" cap="small" spc="0" normalizeH="0" noProof="0" dirty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pl-PL" sz="3000" b="1" i="0" u="none" strike="noStrike" kern="1200" cap="small" spc="0" normalizeH="0" noProof="0" dirty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    według największych źródeł </a:t>
            </a:r>
          </a:p>
        </p:txBody>
      </p:sp>
      <p:pic>
        <p:nvPicPr>
          <p:cNvPr id="8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274638"/>
            <a:ext cx="6993680" cy="1930226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Bilans jednostki budżetowej lub samorządowego zakładu budżetowego za </a:t>
            </a:r>
            <a:r>
              <a:rPr lang="pl-PL" sz="3000" cap="small" dirty="0" smtClean="0">
                <a:solidFill>
                  <a:schemeClr val="tx1"/>
                </a:solidFill>
                <a:latin typeface="Arial Black" pitchFamily="34" charset="0"/>
              </a:rPr>
              <a:t>2023 </a:t>
            </a:r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rok (c.d.)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7997490" cy="4608512"/>
          </a:xfrm>
        </p:spPr>
      </p:pic>
    </p:spTree>
    <p:extLst>
      <p:ext uri="{BB962C8B-B14F-4D97-AF65-F5344CB8AC3E}">
        <p14:creationId xmlns:p14="http://schemas.microsoft.com/office/powerpoint/2010/main" val="1629612"/>
      </p:ext>
    </p:extLst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274638"/>
            <a:ext cx="6993680" cy="1930226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Bilans jednostki budżetowej lub samorządowego zakładu budżetowego za </a:t>
            </a:r>
            <a:r>
              <a:rPr lang="pl-PL" sz="3000" cap="small" dirty="0" smtClean="0">
                <a:solidFill>
                  <a:schemeClr val="tx1"/>
                </a:solidFill>
                <a:latin typeface="Arial Black" pitchFamily="34" charset="0"/>
              </a:rPr>
              <a:t>2023 </a:t>
            </a:r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rok (c.d.)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2" name="Symbol zastępczy zawartości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66354"/>
            <a:ext cx="8135485" cy="1438476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04830"/>
            <a:ext cx="8135485" cy="17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00738"/>
      </p:ext>
    </p:extLst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274638"/>
            <a:ext cx="6993680" cy="1930226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Bilans z wykonania budżetu jednostki samorządu terytorialnego za </a:t>
            </a:r>
            <a:r>
              <a:rPr lang="pl-PL" sz="3000" cap="small" dirty="0" smtClean="0">
                <a:solidFill>
                  <a:schemeClr val="tx1"/>
                </a:solidFill>
                <a:latin typeface="Arial Black" pitchFamily="34" charset="0"/>
              </a:rPr>
              <a:t>2023 </a:t>
            </a:r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rok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04" y="1988840"/>
            <a:ext cx="6807801" cy="4525962"/>
          </a:xfrm>
        </p:spPr>
      </p:pic>
    </p:spTree>
    <p:extLst>
      <p:ext uri="{BB962C8B-B14F-4D97-AF65-F5344CB8AC3E}">
        <p14:creationId xmlns:p14="http://schemas.microsoft.com/office/powerpoint/2010/main" val="1619598332"/>
      </p:ext>
    </p:extLst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274638"/>
            <a:ext cx="7127352" cy="1930226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Bilans z wykonania budżetu jednostki samorządu terytorialnego za </a:t>
            </a:r>
            <a:r>
              <a:rPr lang="pl-PL" sz="3000" cap="small" dirty="0" smtClean="0">
                <a:solidFill>
                  <a:schemeClr val="tx1"/>
                </a:solidFill>
                <a:latin typeface="Arial Black" pitchFamily="34" charset="0"/>
              </a:rPr>
              <a:t>2023 rok (c.d.)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04864"/>
            <a:ext cx="6364633" cy="4525962"/>
          </a:xfrm>
        </p:spPr>
      </p:pic>
    </p:spTree>
    <p:extLst>
      <p:ext uri="{BB962C8B-B14F-4D97-AF65-F5344CB8AC3E}">
        <p14:creationId xmlns:p14="http://schemas.microsoft.com/office/powerpoint/2010/main" val="2705851441"/>
      </p:ext>
    </p:extLst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274638"/>
            <a:ext cx="6993680" cy="1930226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Rachunek zysów i strat jednostki (wariant porównawczy) za </a:t>
            </a:r>
            <a:r>
              <a:rPr lang="pl-PL" sz="3000" cap="small" dirty="0" smtClean="0">
                <a:solidFill>
                  <a:schemeClr val="tx1"/>
                </a:solidFill>
                <a:latin typeface="Arial Black" pitchFamily="34" charset="0"/>
              </a:rPr>
              <a:t>2023 </a:t>
            </a:r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rok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6932114" cy="4724320"/>
          </a:xfrm>
        </p:spPr>
      </p:pic>
    </p:spTree>
    <p:extLst>
      <p:ext uri="{BB962C8B-B14F-4D97-AF65-F5344CB8AC3E}">
        <p14:creationId xmlns:p14="http://schemas.microsoft.com/office/powerpoint/2010/main" val="1458266639"/>
      </p:ext>
    </p:extLst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0"/>
            <a:ext cx="6993680" cy="1916832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Rachunek zysów i strat jednostki (wariant porównawczy) za </a:t>
            </a:r>
            <a:r>
              <a:rPr lang="pl-PL" sz="3000" cap="small" dirty="0" smtClean="0">
                <a:solidFill>
                  <a:schemeClr val="tx1"/>
                </a:solidFill>
                <a:latin typeface="Arial Black" pitchFamily="34" charset="0"/>
              </a:rPr>
              <a:t>2023 rok (c.d.)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11" name="Symbol zastępczy zawartości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1713627"/>
            <a:ext cx="7510950" cy="4236704"/>
          </a:xfr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948854"/>
            <a:ext cx="7474946" cy="73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66875"/>
      </p:ext>
    </p:extLst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-99392"/>
            <a:ext cx="6993680" cy="1715541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Rachunek zysów i strat jednostki (wariant porównawczy) za </a:t>
            </a:r>
            <a:r>
              <a:rPr lang="pl-PL" sz="3000" cap="small" dirty="0" smtClean="0">
                <a:solidFill>
                  <a:schemeClr val="tx1"/>
                </a:solidFill>
                <a:latin typeface="Arial Black" pitchFamily="34" charset="0"/>
              </a:rPr>
              <a:t>2023 rok (c.d.)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8015"/>
            <a:ext cx="792089" cy="98072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43" y="5301208"/>
            <a:ext cx="7439058" cy="1783458"/>
          </a:xfrm>
          <a:prstGeom prst="rect">
            <a:avLst/>
          </a:prstGeom>
        </p:spPr>
      </p:pic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54" y="1397425"/>
            <a:ext cx="7457947" cy="3964764"/>
          </a:xfrm>
        </p:spPr>
      </p:pic>
    </p:spTree>
    <p:extLst>
      <p:ext uri="{BB962C8B-B14F-4D97-AF65-F5344CB8AC3E}">
        <p14:creationId xmlns:p14="http://schemas.microsoft.com/office/powerpoint/2010/main" val="117502427"/>
      </p:ext>
    </p:extLst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116632"/>
            <a:ext cx="6993680" cy="1872208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Zestawienie zmian w funduszu jednostki za </a:t>
            </a:r>
            <a:r>
              <a:rPr lang="pl-PL" sz="3000" cap="small" dirty="0" smtClean="0">
                <a:solidFill>
                  <a:schemeClr val="tx1"/>
                </a:solidFill>
                <a:latin typeface="Arial Black" pitchFamily="34" charset="0"/>
              </a:rPr>
              <a:t>2023 </a:t>
            </a:r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rok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6915168" cy="4824536"/>
          </a:xfrm>
        </p:spPr>
      </p:pic>
    </p:spTree>
    <p:extLst>
      <p:ext uri="{BB962C8B-B14F-4D97-AF65-F5344CB8AC3E}">
        <p14:creationId xmlns:p14="http://schemas.microsoft.com/office/powerpoint/2010/main" val="265009817"/>
      </p:ext>
    </p:extLst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274638"/>
            <a:ext cx="6993680" cy="1642194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Zestawienie zmian w funduszu jednostki za </a:t>
            </a:r>
            <a:r>
              <a:rPr lang="pl-PL" sz="3000" cap="small" dirty="0" smtClean="0">
                <a:solidFill>
                  <a:schemeClr val="tx1"/>
                </a:solidFill>
                <a:latin typeface="Arial Black" pitchFamily="34" charset="0"/>
              </a:rPr>
              <a:t>2023 rok (c.d.)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7" y="1933681"/>
            <a:ext cx="8135485" cy="3991532"/>
          </a:xfrm>
        </p:spPr>
      </p:pic>
    </p:spTree>
    <p:extLst>
      <p:ext uri="{BB962C8B-B14F-4D97-AF65-F5344CB8AC3E}">
        <p14:creationId xmlns:p14="http://schemas.microsoft.com/office/powerpoint/2010/main" val="2690962607"/>
      </p:ext>
    </p:extLst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274638"/>
            <a:ext cx="6993680" cy="1642194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Zestawienie zmian w funduszu jednostki za </a:t>
            </a:r>
            <a:r>
              <a:rPr lang="pl-PL" sz="3000" cap="small" dirty="0" smtClean="0">
                <a:solidFill>
                  <a:schemeClr val="tx1"/>
                </a:solidFill>
                <a:latin typeface="Arial Black" pitchFamily="34" charset="0"/>
              </a:rPr>
              <a:t>2023 rok (c.d.)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7" y="2063549"/>
            <a:ext cx="8135485" cy="2048161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15" y="4111710"/>
            <a:ext cx="8135485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58942"/>
      </p:ext>
    </p:extLst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0">
              <a:schemeClr val="tx1"/>
            </a:gs>
            <a:gs pos="40000">
              <a:schemeClr val="tx1"/>
            </a:gs>
            <a:gs pos="100000">
              <a:schemeClr val="tx1"/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ymbol zastępczy zawartości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3451555"/>
              </p:ext>
            </p:extLst>
          </p:nvPr>
        </p:nvGraphicFramePr>
        <p:xfrm>
          <a:off x="827584" y="1700808"/>
          <a:ext cx="77151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717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717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PLAN</a:t>
                      </a:r>
                      <a:r>
                        <a:rPr lang="pl-PL" b="1" baseline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DOCHODÓW</a:t>
                      </a:r>
                      <a:endParaRPr lang="pl-PL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WYKONANIE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% WYKONANIA</a:t>
                      </a:r>
                    </a:p>
                  </a:txBody>
                  <a:tcPr marL="44873" marR="4487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Arial" pitchFamily="34" charset="0"/>
                          <a:cs typeface="Arial" pitchFamily="34" charset="0"/>
                        </a:rPr>
                        <a:t>2.661.946,00</a:t>
                      </a:r>
                      <a:endParaRPr lang="pl-PL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Arial" pitchFamily="34" charset="0"/>
                          <a:cs typeface="Arial" pitchFamily="34" charset="0"/>
                        </a:rPr>
                        <a:t>2.553.178,18</a:t>
                      </a:r>
                      <a:endParaRPr lang="pl-PL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Arial" pitchFamily="34" charset="0"/>
                          <a:cs typeface="Arial" pitchFamily="34" charset="0"/>
                        </a:rPr>
                        <a:t>95,92</a:t>
                      </a:r>
                      <a:endParaRPr lang="pl-PL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873" marR="44873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Symbol zastępczy zawartości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11575221"/>
              </p:ext>
            </p:extLst>
          </p:nvPr>
        </p:nvGraphicFramePr>
        <p:xfrm>
          <a:off x="323528" y="2595494"/>
          <a:ext cx="8496944" cy="308380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4980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88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Zaległość na dzień</a:t>
                      </a:r>
                      <a:r>
                        <a:rPr lang="pl-PL" b="1" baseline="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31 grudnia </a:t>
                      </a:r>
                      <a:r>
                        <a:rPr lang="pl-PL" b="1" baseline="0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pl-PL" b="1" baseline="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r.</a:t>
                      </a:r>
                      <a:endParaRPr lang="pl-PL" b="1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336.073,02</a:t>
                      </a:r>
                      <a:endParaRPr lang="pl-PL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Ilość wysłanych upomnień w celu ściągnięcia zaległości</a:t>
                      </a:r>
                    </a:p>
                    <a:p>
                      <a:pPr algn="l"/>
                      <a:endParaRPr lang="pl-PL" b="1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627 </a:t>
                      </a:r>
                      <a:r>
                        <a:rPr lang="pl-PL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szt.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Ilość wysłanych tytułów wykonawczych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321 </a:t>
                      </a:r>
                      <a:r>
                        <a:rPr lang="pl-PL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szt.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4338"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Ściągnięte</a:t>
                      </a:r>
                      <a:r>
                        <a:rPr lang="pl-PL" b="1" baseline="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zaległości na podstawie tytułów wykonawczych.</a:t>
                      </a:r>
                    </a:p>
                    <a:p>
                      <a:pPr algn="l"/>
                      <a:endParaRPr lang="pl-PL" b="1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57.477,40</a:t>
                      </a:r>
                      <a:endParaRPr lang="pl-PL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Liczba osób wynikająca ze złożonych deklaracji objętych systemem odbioru odpadów: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7.837</a:t>
                      </a:r>
                      <a:endParaRPr lang="pl-PL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	</a:t>
            </a:r>
            <a:r>
              <a:rPr lang="pl-PL" sz="3300" cap="small" dirty="0">
                <a:latin typeface="Arial Black" pitchFamily="34" charset="0"/>
              </a:rPr>
              <a:t> </a:t>
            </a:r>
            <a:r>
              <a:rPr lang="pl-PL" sz="3300" cap="small" dirty="0">
                <a:solidFill>
                  <a:schemeClr val="bg1"/>
                </a:solidFill>
                <a:latin typeface="Arial Black" pitchFamily="34" charset="0"/>
              </a:rPr>
              <a:t>realizacja opłaty śmieciowej </a:t>
            </a:r>
            <a:br>
              <a:rPr lang="pl-PL" sz="3300" cap="small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pl-PL" sz="3300" cap="small" dirty="0">
                <a:solidFill>
                  <a:schemeClr val="bg1"/>
                </a:solidFill>
                <a:latin typeface="Arial Black" pitchFamily="34" charset="0"/>
              </a:rPr>
              <a:t>w </a:t>
            </a:r>
            <a:r>
              <a:rPr lang="pl-PL" sz="3300" cap="small" dirty="0" smtClean="0">
                <a:solidFill>
                  <a:schemeClr val="bg1"/>
                </a:solidFill>
                <a:latin typeface="Arial Black" pitchFamily="34" charset="0"/>
              </a:rPr>
              <a:t>2023 </a:t>
            </a:r>
            <a:r>
              <a:rPr lang="pl-PL" sz="3300" cap="small" dirty="0">
                <a:solidFill>
                  <a:schemeClr val="bg1"/>
                </a:solidFill>
                <a:latin typeface="Arial Black" pitchFamily="34" charset="0"/>
              </a:rPr>
              <a:t>roku</a:t>
            </a:r>
            <a:endParaRPr lang="pl-PL" sz="3300" cap="small" dirty="0">
              <a:solidFill>
                <a:schemeClr val="bg1"/>
              </a:solidFill>
            </a:endParaRPr>
          </a:p>
        </p:txBody>
      </p:sp>
      <p:pic>
        <p:nvPicPr>
          <p:cNvPr id="6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76464"/>
          </a:xfrm>
        </p:spPr>
        <p:txBody>
          <a:bodyPr/>
          <a:lstStyle/>
          <a:p>
            <a:pPr algn="ctr">
              <a:defRPr/>
            </a:pPr>
            <a:endParaRPr lang="pl-PL" sz="28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  <a:defRPr/>
            </a:pPr>
            <a:endParaRPr lang="pl-PL" sz="2800" b="1" i="1" dirty="0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  <a:defRPr/>
            </a:pPr>
            <a:r>
              <a:rPr lang="pl-PL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Urząd Miasta i Gminy Lwówek</a:t>
            </a:r>
          </a:p>
          <a:p>
            <a:pPr algn="ctr">
              <a:buNone/>
              <a:defRPr/>
            </a:pPr>
            <a:r>
              <a:rPr lang="pl-PL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64-310 Lwówek</a:t>
            </a:r>
          </a:p>
          <a:p>
            <a:pPr algn="ctr">
              <a:buNone/>
              <a:defRPr/>
            </a:pPr>
            <a:r>
              <a:rPr lang="pl-PL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ul. Ratuszowa 2</a:t>
            </a:r>
          </a:p>
          <a:p>
            <a:pPr algn="ctr">
              <a:buNone/>
              <a:defRPr/>
            </a:pPr>
            <a:r>
              <a:rPr lang="pl-PL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Tel/</a:t>
            </a:r>
            <a:r>
              <a:rPr lang="pl-PL" sz="28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fax</a:t>
            </a:r>
            <a:r>
              <a:rPr lang="pl-PL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: 0 (...) 61 441- 40 - 24 </a:t>
            </a:r>
            <a:br>
              <a:rPr lang="pl-PL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pl-PL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e-mail: </a:t>
            </a:r>
            <a:r>
              <a:rPr lang="pl-PL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hlinkClick r:id="rId2"/>
              </a:rPr>
              <a:t>urzad@lwowek.com.pl</a:t>
            </a:r>
            <a:endParaRPr lang="pl-PL" sz="2800" b="1" i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algn="ctr">
              <a:buNone/>
              <a:defRPr/>
            </a:pPr>
            <a:r>
              <a:rPr lang="pl-PL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hlinkClick r:id="rId3"/>
              </a:rPr>
              <a:t>http://www.lwowek.com.pl</a:t>
            </a:r>
            <a:endParaRPr lang="pl-PL" sz="2800" b="1" i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Autofit/>
          </a:bodyPr>
          <a:lstStyle/>
          <a:p>
            <a:r>
              <a:rPr lang="pl-PL" sz="4400" i="1" dirty="0">
                <a:solidFill>
                  <a:srgbClr val="0000CC"/>
                </a:solidFill>
                <a:latin typeface="Garamond" pitchFamily="18" charset="0"/>
              </a:rPr>
              <a:t>            </a:t>
            </a:r>
            <a:r>
              <a:rPr lang="pl-PL" sz="4800" i="1" u="sng" dirty="0">
                <a:solidFill>
                  <a:srgbClr val="0000CC"/>
                </a:solidFill>
                <a:latin typeface="Arial Black" panose="020B0A04020102020204" pitchFamily="34" charset="0"/>
              </a:rPr>
              <a:t>DZIĘKUJEMY</a:t>
            </a: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412776"/>
            <a:ext cx="1702007" cy="1872208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442909"/>
              </p:ext>
            </p:extLst>
          </p:nvPr>
        </p:nvGraphicFramePr>
        <p:xfrm>
          <a:off x="179512" y="1700808"/>
          <a:ext cx="8568952" cy="4881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0563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RODZAJ PODATKU 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KWOTA </a:t>
                      </a:r>
                      <a:endParaRPr lang="pl-PL" sz="1600" b="1" baseline="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8124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PODATEK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OD NIERUCHOMOŚCI </a:t>
                      </a:r>
                    </a:p>
                    <a:p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 tym z lat ubiegłych – </a:t>
                      </a:r>
                      <a:r>
                        <a:rPr lang="pl-PL" sz="16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914.902,28</a:t>
                      </a:r>
                      <a:endParaRPr lang="pl-PL" sz="16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 smtClean="0">
                          <a:latin typeface="Arial Black" pitchFamily="34" charset="0"/>
                        </a:rPr>
                        <a:t>1.177.596,48</a:t>
                      </a:r>
                      <a:endParaRPr lang="pl-PL" sz="18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9172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PODATEK ROLNY</a:t>
                      </a:r>
                    </a:p>
                    <a:p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tym z lat ubiegłych – </a:t>
                      </a:r>
                      <a:r>
                        <a:rPr lang="pl-PL" sz="16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34.343,34</a:t>
                      </a:r>
                      <a:endParaRPr lang="pl-PL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 smtClean="0">
                          <a:latin typeface="Arial Black" pitchFamily="34" charset="0"/>
                        </a:rPr>
                        <a:t>46.307,04</a:t>
                      </a:r>
                      <a:endParaRPr lang="pl-PL" sz="18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6204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PODATEK LEŚNY</a:t>
                      </a:r>
                    </a:p>
                    <a:p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tym z lat ubiegłych – </a:t>
                      </a:r>
                      <a:r>
                        <a:rPr lang="pl-PL" sz="16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58,57</a:t>
                      </a:r>
                      <a:endParaRPr lang="pl-PL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 smtClean="0">
                          <a:latin typeface="Arial Black" pitchFamily="34" charset="0"/>
                        </a:rPr>
                        <a:t>318,57</a:t>
                      </a:r>
                      <a:endParaRPr lang="pl-PL" sz="18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9260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PODATEK OD ŚRODKÓW TRANSPORTOWYCH</a:t>
                      </a:r>
                      <a:endParaRPr lang="pl-PL" sz="6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tym z lat ubiegłych – </a:t>
                      </a:r>
                      <a:r>
                        <a:rPr lang="pl-PL" sz="16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97.425,23</a:t>
                      </a:r>
                      <a:endParaRPr lang="pl-PL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 smtClean="0">
                          <a:latin typeface="Arial Black" pitchFamily="34" charset="0"/>
                        </a:rPr>
                        <a:t>115.253,23</a:t>
                      </a:r>
                      <a:endParaRPr lang="pl-PL" sz="18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9260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PODATEK OD DZIAŁALNOŚCI GOSPODARCZEJ OSÓB FIZYCZNYCH OPŁACANY W FORMIE KARTY PODATKOWEJ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 smtClean="0">
                          <a:latin typeface="Arial Black" pitchFamily="34" charset="0"/>
                        </a:rPr>
                        <a:t>3.069,47</a:t>
                      </a:r>
                      <a:endParaRPr lang="pl-PL" sz="18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9260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PODATEK OD CZYNNOŚCI CYWILNOPRAWNYCH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 smtClean="0">
                          <a:latin typeface="Arial Black" pitchFamily="34" charset="0"/>
                        </a:rPr>
                        <a:t>556,51</a:t>
                      </a:r>
                      <a:endParaRPr lang="pl-PL" sz="18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9260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PODATEK</a:t>
                      </a:r>
                      <a:r>
                        <a:rPr lang="pl-PL" sz="1600" b="1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OD SPADKÓW I DAROWIZN</a:t>
                      </a:r>
                      <a:endParaRPr lang="pl-PL" sz="16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 smtClean="0">
                          <a:latin typeface="Arial Black" pitchFamily="34" charset="0"/>
                        </a:rPr>
                        <a:t>0,74</a:t>
                      </a:r>
                      <a:endParaRPr lang="pl-PL" sz="18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489781">
                <a:tc>
                  <a:txBody>
                    <a:bodyPr/>
                    <a:lstStyle/>
                    <a:p>
                      <a:pPr algn="r"/>
                      <a:r>
                        <a:rPr lang="pl-PL" sz="20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SUMA</a:t>
                      </a:r>
                    </a:p>
                  </a:txBody>
                  <a:tcPr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baseline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1.343.102,04</a:t>
                      </a:r>
                      <a:endParaRPr lang="pl-PL" sz="2000" b="1" baseline="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49188" y="3235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	</a:t>
            </a:r>
            <a:r>
              <a:rPr lang="pl-PL" sz="3300" cap="small" dirty="0">
                <a:latin typeface="Arial Black" pitchFamily="34" charset="0"/>
              </a:rPr>
              <a:t> </a:t>
            </a:r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Wykaz zaległości podatkowych </a:t>
            </a:r>
            <a:b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               na 31 GRUDNIA </a:t>
            </a:r>
            <a:r>
              <a:rPr lang="pl-PL" sz="3300" cap="small" dirty="0" smtClean="0">
                <a:solidFill>
                  <a:schemeClr val="tx1"/>
                </a:solidFill>
                <a:latin typeface="Arial Black" pitchFamily="34" charset="0"/>
              </a:rPr>
              <a:t>2023 </a:t>
            </a:r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r.</a:t>
            </a:r>
            <a:b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            </a:t>
            </a:r>
            <a:r>
              <a:rPr lang="pl-PL" sz="2200" cap="small" dirty="0">
                <a:solidFill>
                  <a:schemeClr val="tx1"/>
                </a:solidFill>
                <a:latin typeface="Arial Black" pitchFamily="34" charset="0"/>
              </a:rPr>
              <a:t>(wg podatków)</a:t>
            </a:r>
            <a:endParaRPr lang="pl-PL" sz="2200" cap="small" dirty="0">
              <a:solidFill>
                <a:schemeClr val="tx1"/>
              </a:solidFill>
            </a:endParaRPr>
          </a:p>
        </p:txBody>
      </p:sp>
      <p:pic>
        <p:nvPicPr>
          <p:cNvPr id="6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68427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Pojęte działania w celu ściągnięcia zaległości podatkowych </a:t>
            </a:r>
            <a:b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w </a:t>
            </a:r>
            <a:r>
              <a:rPr lang="pl-PL" sz="3300" cap="small" dirty="0" smtClean="0">
                <a:solidFill>
                  <a:schemeClr val="tx1"/>
                </a:solidFill>
                <a:latin typeface="Arial Black" pitchFamily="34" charset="0"/>
              </a:rPr>
              <a:t>2023 </a:t>
            </a:r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roku</a:t>
            </a:r>
            <a:endParaRPr lang="pl-PL" sz="3300" cap="small" dirty="0">
              <a:solidFill>
                <a:schemeClr val="tx1"/>
              </a:solidFill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019842"/>
              </p:ext>
            </p:extLst>
          </p:nvPr>
        </p:nvGraphicFramePr>
        <p:xfrm>
          <a:off x="467544" y="1628800"/>
          <a:ext cx="8229600" cy="477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DZIAŁANIA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l-PL" sz="19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Ilość upomnień wysłanych podatnikom – </a:t>
                      </a:r>
                      <a:r>
                        <a:rPr lang="pl-PL" sz="19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574</a:t>
                      </a:r>
                      <a:r>
                        <a:rPr lang="pl-PL" sz="1900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pl-PL" sz="19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szt. na</a:t>
                      </a:r>
                      <a:r>
                        <a:rPr lang="pl-PL" sz="1900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pl-PL" sz="19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kwotę </a:t>
                      </a:r>
                      <a:r>
                        <a:rPr lang="pl-PL" sz="1900" u="sng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937.678,43</a:t>
                      </a:r>
                      <a:endParaRPr lang="pl-PL" sz="1900" u="sng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  <a:p>
                      <a:pPr algn="just"/>
                      <a:endParaRPr lang="pl-PL" sz="800" u="sng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l-PL" sz="19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Ilość tytułów wykonawczych przesłanych do Urzędów Skarbowych –</a:t>
                      </a:r>
                      <a:r>
                        <a:rPr lang="pl-PL" sz="1900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pl-PL" sz="1900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247</a:t>
                      </a:r>
                      <a:r>
                        <a:rPr lang="pl-PL" sz="19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pl-PL" sz="19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szt. na kwotę</a:t>
                      </a:r>
                      <a:r>
                        <a:rPr lang="pl-PL" sz="1900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pl-PL" sz="1900" u="sng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718.541,68</a:t>
                      </a:r>
                      <a:endParaRPr lang="pl-PL" sz="800" u="sng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l-PL" sz="1900" u="non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Na dzień </a:t>
                      </a:r>
                      <a:r>
                        <a:rPr lang="pl-PL" sz="1900" u="non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31.12.2023 </a:t>
                      </a:r>
                      <a:r>
                        <a:rPr lang="pl-PL" sz="1900" u="non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r. w Urzędach Skarbowych</a:t>
                      </a:r>
                      <a:r>
                        <a:rPr lang="pl-PL" sz="1900" u="none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znajdują się </a:t>
                      </a:r>
                      <a:r>
                        <a:rPr lang="pl-PL" sz="1900" u="none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672 </a:t>
                      </a:r>
                      <a:r>
                        <a:rPr lang="pl-PL" sz="1900" u="none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tytuły wykonawcze na kwotę </a:t>
                      </a:r>
                      <a:r>
                        <a:rPr lang="pl-PL" sz="1900" u="sng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1.157.731,01</a:t>
                      </a:r>
                      <a:r>
                        <a:rPr lang="pl-PL" sz="1900" u="none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pl-PL" sz="1900" u="none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w celu ściągnięcia zaległości </a:t>
                      </a:r>
                    </a:p>
                    <a:p>
                      <a:pPr algn="just"/>
                      <a:endParaRPr lang="pl-PL" sz="800" u="none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l-PL" sz="1900" u="non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W wyniku działań komorniczych ściągnięto zaległości podatkowe na ogólną kwotę </a:t>
                      </a:r>
                      <a:r>
                        <a:rPr lang="pl-PL" sz="1900" u="sng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184.088,59</a:t>
                      </a:r>
                      <a:r>
                        <a:rPr lang="pl-PL" sz="1900" u="sng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  <a:endParaRPr lang="pl-PL" sz="1900" u="sng" baseline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  <a:p>
                      <a:pPr algn="just"/>
                      <a:r>
                        <a:rPr lang="pl-PL" sz="1900" u="none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Ustanowiono hipoteki na ogólną kwotę </a:t>
                      </a:r>
                      <a:r>
                        <a:rPr lang="pl-PL" sz="1900" u="none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917.559,78 </a:t>
                      </a:r>
                      <a:r>
                        <a:rPr lang="pl-PL" sz="1900" u="none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z tytułu zaległości podatkowych wobec Gminy Lwówek </a:t>
                      </a:r>
                      <a:br>
                        <a:rPr lang="pl-PL" sz="1900" u="none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</a:br>
                      <a:r>
                        <a:rPr lang="pl-PL" sz="1900" u="none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oraz dokonano zastawu skarbowego w podatku od środków transportu od osób fizycznych na kwotę </a:t>
                      </a:r>
                      <a:r>
                        <a:rPr lang="pl-PL" sz="1900" u="none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81.152,02</a:t>
                      </a:r>
                      <a:endParaRPr lang="pl-PL" sz="800" u="none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629675"/>
              </p:ext>
            </p:extLst>
          </p:nvPr>
        </p:nvGraphicFramePr>
        <p:xfrm>
          <a:off x="251519" y="1481139"/>
          <a:ext cx="8568952" cy="4130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162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2709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FFFF00"/>
                          </a:solidFill>
                          <a:latin typeface="Arial Black" pitchFamily="34" charset="0"/>
                          <a:cs typeface="Times New Roman" pitchFamily="18" charset="0"/>
                        </a:rPr>
                        <a:t>PLAN</a:t>
                      </a:r>
                      <a:endParaRPr lang="pl-PL" sz="2000" b="1" baseline="0" dirty="0">
                        <a:solidFill>
                          <a:srgbClr val="FFFF00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baseline="0" dirty="0">
                          <a:solidFill>
                            <a:srgbClr val="FFFF00"/>
                          </a:solidFill>
                          <a:latin typeface="Arial Black" pitchFamily="34" charset="0"/>
                          <a:cs typeface="Times New Roman" pitchFamily="18" charset="0"/>
                        </a:rPr>
                        <a:t>WYKONANIE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baseline="0" dirty="0">
                          <a:solidFill>
                            <a:srgbClr val="FFFF00"/>
                          </a:solidFill>
                          <a:latin typeface="Arial Black" pitchFamily="34" charset="0"/>
                          <a:cs typeface="Times New Roman" pitchFamily="18" charset="0"/>
                        </a:rPr>
                        <a:t>% WYKONANIA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02805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WYDATKI BIEŻĄCE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 smtClean="0">
                          <a:latin typeface="Arial Black" pitchFamily="34" charset="0"/>
                        </a:rPr>
                        <a:t>51.007.779,57</a:t>
                      </a:r>
                      <a:endParaRPr lang="pl-PL" sz="18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 smtClean="0">
                          <a:latin typeface="Arial Black" pitchFamily="34" charset="0"/>
                        </a:rPr>
                        <a:t>47.852.320,10</a:t>
                      </a:r>
                      <a:endParaRPr lang="pl-PL" sz="18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 Black" pitchFamily="34" charset="0"/>
                        </a:rPr>
                        <a:t>93,81</a:t>
                      </a:r>
                      <a:endParaRPr lang="pl-PL" dirty="0">
                        <a:latin typeface="Arial Black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18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WYDATKI MAJĄTKOWE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 smtClean="0">
                          <a:latin typeface="Arial Black" pitchFamily="34" charset="0"/>
                        </a:rPr>
                        <a:t>20.830.091,32</a:t>
                      </a:r>
                      <a:endParaRPr lang="pl-PL" sz="1800" b="1" dirty="0">
                        <a:latin typeface="Arial Black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 smtClean="0">
                          <a:latin typeface="Arial Black" pitchFamily="34" charset="0"/>
                        </a:rPr>
                        <a:t>17.494.179,81</a:t>
                      </a:r>
                      <a:endParaRPr lang="pl-PL" sz="1800" b="1" dirty="0">
                        <a:latin typeface="Arial Black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Arial Black" pitchFamily="34" charset="0"/>
                        </a:rPr>
                        <a:t>83,99</a:t>
                      </a:r>
                      <a:endParaRPr lang="pl-PL" dirty="0">
                        <a:latin typeface="Arial Black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08341">
                <a:tc>
                  <a:txBody>
                    <a:bodyPr/>
                    <a:lstStyle/>
                    <a:p>
                      <a:r>
                        <a:rPr lang="pl-PL" sz="28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RAZEM</a:t>
                      </a:r>
                    </a:p>
                  </a:txBody>
                  <a:tcPr anchor="ctr" anchorCtr="1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 smtClean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71.837.870,89</a:t>
                      </a:r>
                      <a:endParaRPr lang="pl-PL" sz="1800" b="1" dirty="0">
                        <a:solidFill>
                          <a:srgbClr val="FFFF00"/>
                        </a:solidFill>
                        <a:latin typeface="Arial Black" pitchFamily="34" charset="0"/>
                      </a:endParaRPr>
                    </a:p>
                  </a:txBody>
                  <a:tcPr anchor="ctr" anchorCtr="1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 smtClean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65.346.499,91</a:t>
                      </a:r>
                      <a:endParaRPr lang="pl-PL" sz="1800" b="1" dirty="0">
                        <a:solidFill>
                          <a:srgbClr val="FFFF00"/>
                        </a:solidFill>
                        <a:latin typeface="Arial Black" pitchFamily="34" charset="0"/>
                      </a:endParaRPr>
                    </a:p>
                  </a:txBody>
                  <a:tcPr anchor="ctr" anchorCtr="1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 smtClean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90,97</a:t>
                      </a:r>
                      <a:endParaRPr lang="pl-PL" sz="1800" b="1" dirty="0">
                        <a:solidFill>
                          <a:srgbClr val="FFFF00"/>
                        </a:solidFill>
                        <a:latin typeface="Arial Black" pitchFamily="34" charset="0"/>
                      </a:endParaRPr>
                    </a:p>
                  </a:txBody>
                  <a:tcPr anchor="ctr" anchorCtr="1"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000" cap="small" dirty="0">
                <a:latin typeface="Arial Black" pitchFamily="34" charset="0"/>
              </a:rPr>
              <a:t>   </a:t>
            </a:r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Wykonanie wydatków </a:t>
            </a:r>
            <a:b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     za </a:t>
            </a:r>
            <a:r>
              <a:rPr lang="pl-PL" sz="3000" cap="small" dirty="0" smtClean="0">
                <a:solidFill>
                  <a:schemeClr val="tx1"/>
                </a:solidFill>
                <a:latin typeface="Arial Black" pitchFamily="34" charset="0"/>
              </a:rPr>
              <a:t>2023 </a:t>
            </a:r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rok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782421"/>
              </p:ext>
            </p:extLst>
          </p:nvPr>
        </p:nvGraphicFramePr>
        <p:xfrm>
          <a:off x="107504" y="1499612"/>
          <a:ext cx="8969153" cy="4370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1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981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182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162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60989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DZIAŁ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TREŚĆ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PLAN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WYKONANIE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% WYKONANIA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Rolnictwo i łowiectwo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pl-P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8.861.621,23</a:t>
                      </a:r>
                      <a:endParaRPr lang="pl-P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177800" lvl="0" indent="0"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pl-P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6.257.450,96</a:t>
                      </a:r>
                      <a:endParaRPr lang="pl-P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71,61</a:t>
                      </a:r>
                      <a:endParaRPr lang="pl-P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Wytwarzanie i zaopatrywanie w energię elektryczną,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gaz     i wodę</a:t>
                      </a:r>
                      <a:endParaRPr lang="pl-PL" sz="16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pl-P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600.000,00</a:t>
                      </a:r>
                      <a:endParaRPr lang="pl-P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177800" lvl="0" indent="0" algn="ctr"/>
                      <a:r>
                        <a:rPr lang="pl-P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479.646,68</a:t>
                      </a:r>
                      <a:endParaRPr lang="pl-P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79,94</a:t>
                      </a:r>
                      <a:endParaRPr lang="pl-P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4186185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 i łączność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lvl="0" indent="-177800" algn="r">
                        <a:tabLst>
                          <a:tab pos="1528763" algn="l"/>
                        </a:tabLst>
                      </a:pPr>
                      <a:r>
                        <a:rPr lang="pl-P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12.895.097,39</a:t>
                      </a:r>
                      <a:endParaRPr lang="pl-P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355600" lvl="0" indent="0" algn="ctr"/>
                      <a:r>
                        <a:rPr lang="pl-P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12.003.058,51</a:t>
                      </a:r>
                      <a:endParaRPr lang="pl-P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93,08</a:t>
                      </a:r>
                      <a:endParaRPr lang="pl-P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Gospodarka gruntami </a:t>
                      </a:r>
                      <a:b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nieruchomościami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lvl="0" indent="0" algn="r" defTabSz="1350963">
                        <a:tabLst>
                          <a:tab pos="1433513" algn="l"/>
                        </a:tabLst>
                      </a:pPr>
                      <a:r>
                        <a:rPr lang="pl-P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541.500,00</a:t>
                      </a:r>
                      <a:endParaRPr lang="pl-P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177800" lvl="0" indent="0" algn="ctr"/>
                      <a:r>
                        <a:rPr lang="pl-P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500.925,47</a:t>
                      </a:r>
                      <a:endParaRPr lang="pl-P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92,51</a:t>
                      </a:r>
                      <a:endParaRPr lang="pl-P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Działalność usługowa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lvl="0" indent="0" algn="r"/>
                      <a:r>
                        <a:rPr lang="pl-P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404.100,00</a:t>
                      </a:r>
                      <a:endParaRPr lang="pl-P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177800" lvl="0" indent="0" algn="ctr"/>
                      <a:r>
                        <a:rPr lang="pl-P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209.808,48</a:t>
                      </a:r>
                      <a:endParaRPr lang="pl-P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51,92</a:t>
                      </a:r>
                      <a:endParaRPr lang="pl-P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Administracja publiczna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pl-P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5.940.769,35</a:t>
                      </a:r>
                      <a:endParaRPr lang="pl-P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l-P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5.775.585,23</a:t>
                      </a:r>
                      <a:endParaRPr lang="pl-P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97,22</a:t>
                      </a:r>
                      <a:endParaRPr lang="pl-P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Urzędy naczelnych organów władzy państwowej,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kontroli i ochrony prawa </a:t>
                      </a:r>
                      <a:br>
                        <a:rPr lang="pl-PL" sz="16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sądownictwa</a:t>
                      </a:r>
                      <a:endParaRPr lang="pl-PL" sz="16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73050" lvl="0" indent="0" algn="r"/>
                      <a:r>
                        <a:rPr lang="pl-P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82.231,00</a:t>
                      </a:r>
                      <a:endParaRPr lang="pl-P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273050" lvl="0" indent="0" algn="ctr"/>
                      <a:r>
                        <a:rPr lang="pl-P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82.231,00</a:t>
                      </a:r>
                      <a:endParaRPr lang="pl-P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indent="0"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07604" y="274638"/>
            <a:ext cx="7679196" cy="1143000"/>
          </a:xfrm>
        </p:spPr>
        <p:txBody>
          <a:bodyPr>
            <a:norm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Wykonanie wydatków budżetu Gminy za </a:t>
            </a:r>
            <a:r>
              <a:rPr lang="pl-PL" sz="3000" cap="small" dirty="0" smtClean="0">
                <a:solidFill>
                  <a:schemeClr val="tx1"/>
                </a:solidFill>
                <a:latin typeface="Arial Black" pitchFamily="34" charset="0"/>
              </a:rPr>
              <a:t>2023 </a:t>
            </a:r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rok</a:t>
            </a:r>
            <a:endParaRPr lang="pl-PL" sz="30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5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515" y="356612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Wielkomiejski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8423</TotalTime>
  <Words>1504</Words>
  <Application>Microsoft Office PowerPoint</Application>
  <PresentationFormat>Pokaz na ekranie (4:3)</PresentationFormat>
  <Paragraphs>608</Paragraphs>
  <Slides>50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50</vt:i4>
      </vt:variant>
    </vt:vector>
  </HeadingPairs>
  <TitlesOfParts>
    <vt:vector size="61" baseType="lpstr">
      <vt:lpstr>Arial Unicode MS</vt:lpstr>
      <vt:lpstr>Arial</vt:lpstr>
      <vt:lpstr>Arial Black</vt:lpstr>
      <vt:lpstr>Calibri</vt:lpstr>
      <vt:lpstr>Garamond</vt:lpstr>
      <vt:lpstr>Lucida Sans Unicode</vt:lpstr>
      <vt:lpstr>Times New Roman</vt:lpstr>
      <vt:lpstr>Verdana</vt:lpstr>
      <vt:lpstr>Wingdings 2</vt:lpstr>
      <vt:lpstr>Wingdings 3</vt:lpstr>
      <vt:lpstr>Hol</vt:lpstr>
      <vt:lpstr>SPRAWOZDANIE Z WYKONANIA BUDŻETU GMINY LWÓWEK ORAZ SPRAWOZDANIE FINANSOWE ZA 2023 ROK</vt:lpstr>
      <vt:lpstr>   Wykonanie dochodów       za 2023 rok</vt:lpstr>
      <vt:lpstr>        Wykonanie dochodów budżetu       za 2023 rok</vt:lpstr>
      <vt:lpstr> </vt:lpstr>
      <vt:lpstr>  realizacja opłaty śmieciowej  w 2023 roku</vt:lpstr>
      <vt:lpstr>  Wykaz zaległości podatkowych                 na 31 GRUDNIA 2023 r.             (wg podatków)</vt:lpstr>
      <vt:lpstr>Pojęte działania w celu ściągnięcia zaległości podatkowych  w 2023 roku</vt:lpstr>
      <vt:lpstr>   Wykonanie wydatków       za 2023 rok</vt:lpstr>
      <vt:lpstr>Wykonanie wydatków budżetu Gminy za 2023 rok</vt:lpstr>
      <vt:lpstr>     Wykonanie wydatków budżetu Gminy za 2023 rok (c.d.)</vt:lpstr>
      <vt:lpstr>     Wykonanie wydatków budżetu Gminy za 2023 rok (c.d.)</vt:lpstr>
      <vt:lpstr>Wykonanie wydatków – dotacje dla jednostek sektorów finansów publicznych przekazane  z budżetu gminy za 2023 rok</vt:lpstr>
      <vt:lpstr>Wykonanie wydatków z tytułu dotacji dla stowarzyszeń i organizacji pozarządowych z budżetu gminy  w 2023 roku</vt:lpstr>
      <vt:lpstr>Wykonanie zadań inwestycyjnych z budżetu gminy Lwówek za 2023 rok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Wykonanie wydatków zrealizowanych  w ramach funduszu sołeckiego  za 2023 rok</vt:lpstr>
      <vt:lpstr>Porównanie wykonania dochodów  i wydatków bieżących budżetu Miasta i Gminy Lwówek za 2023 r. jako spełnienie wymogu - art. 242 ust. 2 ufp</vt:lpstr>
      <vt:lpstr>   Wykonanie ogółem budżetu  Miasta i Gminy Lwówek        za 2023 rok</vt:lpstr>
      <vt:lpstr>Wykonanie ogółem budżetu  Miasta i Gminy Lwówek  za 2023 rok</vt:lpstr>
      <vt:lpstr>Informacja o stanie mienia komunalnego na dzień 31.12.2023 r.</vt:lpstr>
      <vt:lpstr>Bilans jednostki budżetowej lub samorządowego zakładu budżetowego za 2023 rok</vt:lpstr>
      <vt:lpstr>Bilans jednostki budżetowej lub samorządowego zakładu budżetowego za 2023 rok (c.d.)</vt:lpstr>
      <vt:lpstr>Bilans jednostki budżetowej lub samorządowego zakładu budżetowego za 2023 rok (c.d.)</vt:lpstr>
      <vt:lpstr>Bilans jednostki budżetowej lub samorządowego zakładu budżetowego za 2023 rok (c.d.)</vt:lpstr>
      <vt:lpstr>Bilans jednostki budżetowej lub samorządowego zakładu budżetowego za 2023 rok (c.d.)</vt:lpstr>
      <vt:lpstr>Bilans z wykonania budżetu jednostki samorządu terytorialnego za 2023 rok</vt:lpstr>
      <vt:lpstr>Bilans z wykonania budżetu jednostki samorządu terytorialnego za 2023 rok (c.d.)</vt:lpstr>
      <vt:lpstr>Rachunek zysów i strat jednostki (wariant porównawczy) za 2023 rok</vt:lpstr>
      <vt:lpstr>Rachunek zysów i strat jednostki (wariant porównawczy) za 2023 rok (c.d.)</vt:lpstr>
      <vt:lpstr>Rachunek zysów i strat jednostki (wariant porównawczy) za 2023 rok (c.d.)</vt:lpstr>
      <vt:lpstr>Zestawienie zmian w funduszu jednostki za 2023 rok</vt:lpstr>
      <vt:lpstr>Zestawienie zmian w funduszu jednostki za 2023 rok (c.d.)</vt:lpstr>
      <vt:lpstr>Zestawienie zmian w funduszu jednostki za 2023 rok (c.d.)</vt:lpstr>
      <vt:lpstr>            DZIĘKUJEMY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BUDŻET MIASTA I GMINY LWÓWEK</dc:title>
  <dc:creator>Ania</dc:creator>
  <cp:lastModifiedBy>Kamila</cp:lastModifiedBy>
  <cp:revision>740</cp:revision>
  <cp:lastPrinted>2023-05-23T07:31:15Z</cp:lastPrinted>
  <dcterms:created xsi:type="dcterms:W3CDTF">2012-12-04T08:24:40Z</dcterms:created>
  <dcterms:modified xsi:type="dcterms:W3CDTF">2024-04-30T13:21:28Z</dcterms:modified>
</cp:coreProperties>
</file>